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59"/>
  </p:notesMasterIdLst>
  <p:sldIdLst>
    <p:sldId id="256" r:id="rId2"/>
    <p:sldId id="309" r:id="rId3"/>
    <p:sldId id="319" r:id="rId4"/>
    <p:sldId id="310" r:id="rId5"/>
    <p:sldId id="311" r:id="rId6"/>
    <p:sldId id="308" r:id="rId7"/>
    <p:sldId id="312" r:id="rId8"/>
    <p:sldId id="318" r:id="rId9"/>
    <p:sldId id="313" r:id="rId10"/>
    <p:sldId id="317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305" r:id="rId20"/>
    <p:sldId id="306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320" r:id="rId42"/>
    <p:sldId id="290" r:id="rId43"/>
    <p:sldId id="291" r:id="rId44"/>
    <p:sldId id="292" r:id="rId45"/>
    <p:sldId id="307" r:id="rId46"/>
    <p:sldId id="294" r:id="rId47"/>
    <p:sldId id="296" r:id="rId48"/>
    <p:sldId id="297" r:id="rId49"/>
    <p:sldId id="298" r:id="rId50"/>
    <p:sldId id="314" r:id="rId51"/>
    <p:sldId id="299" r:id="rId52"/>
    <p:sldId id="300" r:id="rId53"/>
    <p:sldId id="301" r:id="rId54"/>
    <p:sldId id="302" r:id="rId55"/>
    <p:sldId id="303" r:id="rId56"/>
    <p:sldId id="316" r:id="rId57"/>
    <p:sldId id="315" r:id="rId5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1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86" autoAdjust="0"/>
    <p:restoredTop sz="94660"/>
  </p:normalViewPr>
  <p:slideViewPr>
    <p:cSldViewPr snapToGrid="0" snapToObjects="1">
      <p:cViewPr>
        <p:scale>
          <a:sx n="75" d="100"/>
          <a:sy n="75" d="100"/>
        </p:scale>
        <p:origin x="269" y="36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BD862-4EFD-470E-BD1C-688913540508}" type="datetimeFigureOut">
              <a:rPr lang="en-GB" smtClean="0"/>
              <a:t>14/03/2023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C48D6-3393-4130-B0D5-7A46A10C8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50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C48D6-3393-4130-B0D5-7A46A10C8F6E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65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C48D6-3393-4130-B0D5-7A46A10C8F6E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686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DD8E8-CB60-4E99-B499-BC152927EB30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83865" y="6356352"/>
            <a:ext cx="1024270" cy="365125"/>
          </a:xfrm>
        </p:spPr>
        <p:txBody>
          <a:bodyPr/>
          <a:lstStyle/>
          <a:p>
            <a:r>
              <a:rPr lang="en-US"/>
              <a:t>Andrew W. Rose Imperial College London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03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EF4E-DF09-46B1-887D-3577B4522C68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87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827C2-8EC0-4562-8BD2-BBBCFF898D72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47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A5F95-4767-4B4A-99B1-D8BF89B1A5E6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28974" y="6356352"/>
            <a:ext cx="1334052" cy="365125"/>
          </a:xfrm>
        </p:spPr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9167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B510D-8EC9-4B6E-9F71-2040F85E8133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4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BD1B-3954-489D-A60E-14A84DBE8AFF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1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3E2F4-8AC7-471C-8BF1-50D660EFB187}" type="datetime1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4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11909-2FD3-4B29-AB53-4020E8D18B3B}" type="datetime1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63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0E31-576C-4036-8894-1DF3B3C76C49}" type="datetime1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53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B22A1-AB4C-4039-975B-B6F5F666FE38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47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7F6AE-3DCD-407D-B9F3-2C2482925C99}" type="datetime1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13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119D6BC-B309-460C-BBC3-5C9F1B8418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>
              <a:alpha val="7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49EB2F3B-3512-416C-8F75-315EB96005D7}" type="datetime1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420139" y="6356352"/>
            <a:ext cx="1351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en-GB" dirty="0"/>
              <a:t>Andrew W. Rose Imperial College London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04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imperiallondon-my.sharepoint.com/:b:/r/personal/tapper_ic_ac_uk/Documents/Imperial/MRes/Papers/Anatomy%20of%20High-Performance%20Matrix%20Multiplication.pdf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imperiallondon-my.sharepoint.com/:b:/r/personal/tapper_ic_ac_uk/Documents/Imperial/MRes/Papers/Fast%20Algorithms%20for%20Convolutional%20Neural%20Networks.pd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lab.di.uminho.pt/wp-content/uploads/2017/10/sleFinal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eenlab.di.uminho.pt/wp-content/uploads/2017/10/sleFinal.pdf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5287" y="1477614"/>
            <a:ext cx="11741426" cy="2893737"/>
          </a:xfrm>
        </p:spPr>
        <p:txBody>
          <a:bodyPr>
            <a:normAutofit fontScale="90000"/>
          </a:bodyPr>
          <a:lstStyle/>
          <a:p>
            <a:r>
              <a:rPr lang="en-GB" sz="7200" dirty="0"/>
              <a:t>What's going on under</a:t>
            </a:r>
            <a:br>
              <a:rPr lang="en-GB" sz="7200" dirty="0"/>
            </a:br>
            <a:r>
              <a:rPr lang="en-GB" sz="7200" dirty="0"/>
              <a:t>the hood of the</a:t>
            </a:r>
            <a:br>
              <a:rPr lang="en-GB" sz="7200" dirty="0"/>
            </a:br>
            <a:r>
              <a:rPr lang="en-GB" sz="7200" dirty="0"/>
              <a:t>ML/AI/Big Data revolution?</a:t>
            </a:r>
            <a:endParaRPr sz="72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79FA14E6-19A1-1018-19AC-CD6DD36239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3426"/>
            <a:ext cx="9144000" cy="1655762"/>
          </a:xfrm>
        </p:spPr>
        <p:txBody>
          <a:bodyPr/>
          <a:lstStyle/>
          <a:p>
            <a:r>
              <a:rPr lang="en-GB" dirty="0"/>
              <a:t>Andrew W. Rose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21BEED-023F-4736-4991-5A88EAC9ABA4}"/>
              </a:ext>
            </a:extLst>
          </p:cNvPr>
          <p:cNvSpPr txBox="1"/>
          <p:nvPr/>
        </p:nvSpPr>
        <p:spPr>
          <a:xfrm>
            <a:off x="5758207" y="6519446"/>
            <a:ext cx="6433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>
                <a:solidFill>
                  <a:schemeClr val="accent4"/>
                </a:solidFill>
              </a:rPr>
              <a:t>Image credit to Sophia Shao @ UC Berkley &amp; Vivienne Sze @ MIT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A191-075B-84BD-BB36-9D4AC8C5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BF2D-1B8C-F64B-7B81-C63705674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Solving linear maths is a problem as old as computing itself</a:t>
            </a:r>
          </a:p>
          <a:p>
            <a:r>
              <a:rPr lang="en-GB" sz="2400" dirty="0"/>
              <a:t>Old computers were severely resource-limited and optimising the                   out of the algorithms was the only option</a:t>
            </a:r>
          </a:p>
          <a:p>
            <a:r>
              <a:rPr lang="en-GB" sz="2400" dirty="0"/>
              <a:t>In the 1990's and 2000's, computers ran fast enough that no-one really cared </a:t>
            </a:r>
          </a:p>
          <a:p>
            <a:endParaRPr lang="en-GB" sz="2400" dirty="0"/>
          </a:p>
          <a:p>
            <a:r>
              <a:rPr lang="en-GB" sz="2400" dirty="0"/>
              <a:t>But these old tricks are the cornerstone of the AI/ML/Big Data revolution</a:t>
            </a:r>
          </a:p>
          <a:p>
            <a:r>
              <a:rPr lang="en-GB" sz="2400" dirty="0"/>
              <a:t>FORTRAN BLAS library (Basic Linear Algebra Subprograms) implemented GEMM – </a:t>
            </a:r>
            <a:r>
              <a:rPr lang="en-GB" sz="2400" dirty="0" err="1"/>
              <a:t>GEneral</a:t>
            </a:r>
            <a:r>
              <a:rPr lang="en-GB" sz="2400" dirty="0"/>
              <a:t> Matrix-Matrix Multiplier</a:t>
            </a:r>
          </a:p>
          <a:p>
            <a:r>
              <a:rPr lang="en-GB" sz="2400" dirty="0"/>
              <a:t>… and implemented in all high-performance languages since:</a:t>
            </a:r>
          </a:p>
          <a:p>
            <a:pPr lvl="1"/>
            <a:r>
              <a:rPr lang="en-GB" sz="2000" dirty="0" err="1"/>
              <a:t>cBLAS</a:t>
            </a:r>
            <a:r>
              <a:rPr lang="en-GB" sz="2000" dirty="0"/>
              <a:t>, </a:t>
            </a:r>
            <a:r>
              <a:rPr lang="en-GB" sz="2000" dirty="0" err="1"/>
              <a:t>cuBLAS</a:t>
            </a:r>
            <a:r>
              <a:rPr lang="en-GB" sz="2000" dirty="0"/>
              <a:t>…</a:t>
            </a:r>
          </a:p>
        </p:txBody>
      </p:sp>
      <p:pic>
        <p:nvPicPr>
          <p:cNvPr id="3074" name="Picture 2" descr="Why We Swear: Profanity Is Powerful | Time">
            <a:extLst>
              <a:ext uri="{FF2B5EF4-FFF2-40B4-BE49-F238E27FC236}">
                <a16:creationId xmlns:a16="http://schemas.microsoft.com/office/drawing/2014/main" id="{BAB5E31B-F38B-76C4-EA18-86A435DA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706" l="6073" r="92308">
                        <a14:foregroundMark x1="50202" y1="6863" x2="50202" y2="6863"/>
                        <a14:foregroundMark x1="6073" y1="35784" x2="6073" y2="35784"/>
                        <a14:foregroundMark x1="92308" y1="37255" x2="92308" y2="37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19" y="2051363"/>
            <a:ext cx="1155456" cy="95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F7E95-D633-F086-563B-F3A124BFB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40BC45-AF82-45B9-53F7-B95340B94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816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Fully-Connected (FC) Layer</a:t>
            </a:r>
          </a:p>
        </p:txBody>
      </p:sp>
      <p:pic>
        <p:nvPicPr>
          <p:cNvPr id="4" name="Picture 3" descr="2.png"/>
          <p:cNvPicPr>
            <a:picLocks noChangeAspect="1"/>
          </p:cNvPicPr>
          <p:nvPr/>
        </p:nvPicPr>
        <p:blipFill rotWithShape="1">
          <a:blip r:embed="rId2"/>
          <a:srcRect l="-578" t="5779" r="-1"/>
          <a:stretch/>
        </p:blipFill>
        <p:spPr>
          <a:xfrm>
            <a:off x="2314222" y="2110447"/>
            <a:ext cx="7520341" cy="4747554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1142322-C70E-2C09-ADC9-D98926BF2FF4}"/>
              </a:ext>
            </a:extLst>
          </p:cNvPr>
          <p:cNvGrpSpPr/>
          <p:nvPr/>
        </p:nvGrpSpPr>
        <p:grpSpPr>
          <a:xfrm>
            <a:off x="1465697" y="1587227"/>
            <a:ext cx="8798351" cy="523220"/>
            <a:chOff x="1465697" y="3018093"/>
            <a:chExt cx="8798351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24A3F34-2FF1-091C-1F24-5AE3A33E03C9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32A975-44B8-8FBC-7DF9-88B45E17B370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7A6060-22A4-BF87-395C-65BCDFCFEB91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Filters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C94C5A0-E709-3CF0-71C2-4ED3503AD52C}"/>
              </a:ext>
            </a:extLst>
          </p:cNvPr>
          <p:cNvSpPr/>
          <p:nvPr/>
        </p:nvSpPr>
        <p:spPr>
          <a:xfrm>
            <a:off x="7890933" y="2110447"/>
            <a:ext cx="1943629" cy="3194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E6D302F-78F2-B77C-5685-B81BD0147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Andrew W. Rose Imperial College London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520CF75-551B-423B-8646-F123CB9B7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Fully-Connected (FC) Layer</a:t>
            </a:r>
          </a:p>
        </p:txBody>
      </p:sp>
      <p:pic>
        <p:nvPicPr>
          <p:cNvPr id="4" name="Picture 3" descr="3.png"/>
          <p:cNvPicPr>
            <a:picLocks noChangeAspect="1"/>
          </p:cNvPicPr>
          <p:nvPr/>
        </p:nvPicPr>
        <p:blipFill rotWithShape="1">
          <a:blip r:embed="rId2"/>
          <a:srcRect l="-654" t="5779"/>
          <a:stretch/>
        </p:blipFill>
        <p:spPr>
          <a:xfrm>
            <a:off x="2308578" y="2110447"/>
            <a:ext cx="7525985" cy="4747554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49DD514-0AFA-07C4-9CD8-3892B68803BB}"/>
              </a:ext>
            </a:extLst>
          </p:cNvPr>
          <p:cNvGrpSpPr/>
          <p:nvPr/>
        </p:nvGrpSpPr>
        <p:grpSpPr>
          <a:xfrm>
            <a:off x="1465697" y="1587227"/>
            <a:ext cx="8798351" cy="523220"/>
            <a:chOff x="1465697" y="3018093"/>
            <a:chExt cx="8798351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F846C69-1686-A724-C395-19DEEBA9CBC8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53C06AB-D06F-8D24-F7AD-5D61B948AE93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3B2AFC2-6E69-94A5-6AD2-1CAABFF58401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Filters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A72BC34E-EE48-8F37-2C98-BB0D051E68BD}"/>
              </a:ext>
            </a:extLst>
          </p:cNvPr>
          <p:cNvSpPr/>
          <p:nvPr/>
        </p:nvSpPr>
        <p:spPr>
          <a:xfrm>
            <a:off x="7890933" y="2110447"/>
            <a:ext cx="1943629" cy="3194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A814B47-E4BC-B352-88D0-913E10D81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734515B-5722-4ADF-FF35-BED350C6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Flattened 2D Dot Product</a:t>
            </a:r>
          </a:p>
        </p:txBody>
      </p:sp>
      <p:pic>
        <p:nvPicPr>
          <p:cNvPr id="4" name="Picture 3" descr="4.png"/>
          <p:cNvPicPr>
            <a:picLocks noChangeAspect="1"/>
          </p:cNvPicPr>
          <p:nvPr/>
        </p:nvPicPr>
        <p:blipFill rotWithShape="1">
          <a:blip r:embed="rId2"/>
          <a:srcRect l="-725" b="25753"/>
          <a:stretch/>
        </p:blipFill>
        <p:spPr>
          <a:xfrm>
            <a:off x="1936044" y="1828800"/>
            <a:ext cx="8260469" cy="231961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DE384ED-37DB-A8C1-1477-9E333F2DA3ED}"/>
              </a:ext>
            </a:extLst>
          </p:cNvPr>
          <p:cNvSpPr/>
          <p:nvPr/>
        </p:nvSpPr>
        <p:spPr>
          <a:xfrm>
            <a:off x="2736476" y="3301253"/>
            <a:ext cx="551330" cy="84716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3199BE-1562-2870-27EA-4F0106AFC0E7}"/>
              </a:ext>
            </a:extLst>
          </p:cNvPr>
          <p:cNvSpPr/>
          <p:nvPr/>
        </p:nvSpPr>
        <p:spPr>
          <a:xfrm>
            <a:off x="7891183" y="3211606"/>
            <a:ext cx="551330" cy="9368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8AF7E7-3ABE-764B-A506-825A6CD7CD56}"/>
              </a:ext>
            </a:extLst>
          </p:cNvPr>
          <p:cNvSpPr/>
          <p:nvPr/>
        </p:nvSpPr>
        <p:spPr>
          <a:xfrm>
            <a:off x="7339853" y="3429000"/>
            <a:ext cx="551330" cy="7194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83437F-05C0-45E4-B397-E774A6EC60C8}"/>
              </a:ext>
            </a:extLst>
          </p:cNvPr>
          <p:cNvSpPr txBox="1"/>
          <p:nvPr/>
        </p:nvSpPr>
        <p:spPr>
          <a:xfrm>
            <a:off x="1874462" y="4293252"/>
            <a:ext cx="23344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2D Dot Product</a:t>
            </a:r>
          </a:p>
          <a:p>
            <a:pPr algn="ctr"/>
            <a:r>
              <a:rPr lang="en-GB" dirty="0">
                <a:solidFill>
                  <a:schemeClr val="accent4"/>
                </a:solidFill>
              </a:rPr>
              <a:t>Hadamard Product</a:t>
            </a:r>
          </a:p>
          <a:p>
            <a:pPr algn="ctr"/>
            <a:r>
              <a:rPr lang="en-GB" dirty="0">
                <a:solidFill>
                  <a:schemeClr val="accent4"/>
                </a:solidFill>
              </a:rPr>
              <a:t>Element-wise Product</a:t>
            </a:r>
          </a:p>
          <a:p>
            <a:pPr algn="ctr"/>
            <a:r>
              <a:rPr lang="en-GB" dirty="0">
                <a:solidFill>
                  <a:schemeClr val="accent4"/>
                </a:solidFill>
              </a:rPr>
              <a:t>Entry-wise Product</a:t>
            </a:r>
          </a:p>
          <a:p>
            <a:pPr algn="ctr"/>
            <a:r>
              <a:rPr lang="en-GB" dirty="0" err="1">
                <a:solidFill>
                  <a:schemeClr val="accent4"/>
                </a:solidFill>
              </a:rPr>
              <a:t>Schurr</a:t>
            </a:r>
            <a:r>
              <a:rPr lang="en-GB" dirty="0">
                <a:solidFill>
                  <a:schemeClr val="accent4"/>
                </a:solidFill>
              </a:rPr>
              <a:t> Product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CDAF2E-D1B8-A9DF-C6F2-108F73F95409}"/>
              </a:ext>
            </a:extLst>
          </p:cNvPr>
          <p:cNvSpPr txBox="1"/>
          <p:nvPr/>
        </p:nvSpPr>
        <p:spPr>
          <a:xfrm>
            <a:off x="7039954" y="4293252"/>
            <a:ext cx="233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1D Dot Product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A19B13E-65D5-F4E5-F070-386C62A37E53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3041694" y="3301253"/>
            <a:ext cx="1" cy="99199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C942B6-1545-2D85-6F29-2C02B4850F9F}"/>
              </a:ext>
            </a:extLst>
          </p:cNvPr>
          <p:cNvCxnSpPr>
            <a:cxnSpLocks/>
            <a:stCxn id="8" idx="0"/>
          </p:cNvCxnSpPr>
          <p:nvPr/>
        </p:nvCxnSpPr>
        <p:spPr>
          <a:xfrm flipH="1" flipV="1">
            <a:off x="8207185" y="3301253"/>
            <a:ext cx="2" cy="99199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9EA2F7D-5097-2CF9-AADB-B60A4198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66D773C3-6315-40DD-B940-F6AB57A20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E0A72EA-32AC-AE45-3A97-963E43A23DE8}"/>
              </a:ext>
            </a:extLst>
          </p:cNvPr>
          <p:cNvSpPr/>
          <p:nvPr/>
        </p:nvSpPr>
        <p:spPr>
          <a:xfrm>
            <a:off x="1932495" y="3541312"/>
            <a:ext cx="8216393" cy="3059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Fully-Connected (FC)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Matrix–Vector Multiply:</a:t>
            </a:r>
          </a:p>
          <a:p>
            <a:pPr lvl="1"/>
            <a:r>
              <a:rPr lang="en-GB" sz="2000" dirty="0"/>
              <a:t>Multiply all inputs in all channels by a weight and sum</a:t>
            </a:r>
            <a:endParaRPr sz="2000" dirty="0"/>
          </a:p>
        </p:txBody>
      </p:sp>
      <p:pic>
        <p:nvPicPr>
          <p:cNvPr id="4" name="Picture 3" descr="5.png"/>
          <p:cNvPicPr>
            <a:picLocks noChangeAspect="1"/>
          </p:cNvPicPr>
          <p:nvPr/>
        </p:nvPicPr>
        <p:blipFill rotWithShape="1">
          <a:blip r:embed="rId2"/>
          <a:srcRect t="36388" b="-1271"/>
          <a:stretch/>
        </p:blipFill>
        <p:spPr>
          <a:xfrm>
            <a:off x="2043113" y="3541312"/>
            <a:ext cx="8105775" cy="3059111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5E8C132-A3DC-56F6-8117-CC71CE878C01}"/>
              </a:ext>
            </a:extLst>
          </p:cNvPr>
          <p:cNvGrpSpPr/>
          <p:nvPr/>
        </p:nvGrpSpPr>
        <p:grpSpPr>
          <a:xfrm>
            <a:off x="1465697" y="3018093"/>
            <a:ext cx="8798351" cy="523220"/>
            <a:chOff x="1465697" y="3018093"/>
            <a:chExt cx="8798351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F5C57EF-B36F-5183-840E-734A56420C42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5835E9-2568-0560-34EA-20FA5F1C5F81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154EA0-1A14-E881-AEB6-9DB48D3EF98A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42ABFDB-C6A4-5FBB-C28D-705B4A3F4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4820FA2-2F59-9030-3DE2-0A1BB396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992592-98F3-E7F8-121B-DC962A6A49E5}"/>
              </a:ext>
            </a:extLst>
          </p:cNvPr>
          <p:cNvSpPr/>
          <p:nvPr/>
        </p:nvSpPr>
        <p:spPr>
          <a:xfrm>
            <a:off x="1932495" y="3541312"/>
            <a:ext cx="8216393" cy="3059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Fully-Connected (FC)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Matrix–Vector Multiply:</a:t>
            </a:r>
          </a:p>
          <a:p>
            <a:pPr lvl="1"/>
            <a:r>
              <a:rPr lang="en-GB" sz="2000" dirty="0"/>
              <a:t>Multiply all inputs in all channels by a weight and sum</a:t>
            </a:r>
            <a:endParaRPr sz="2000" dirty="0"/>
          </a:p>
        </p:txBody>
      </p:sp>
      <p:pic>
        <p:nvPicPr>
          <p:cNvPr id="4" name="Picture 3" descr="6.png"/>
          <p:cNvPicPr>
            <a:picLocks noChangeAspect="1"/>
          </p:cNvPicPr>
          <p:nvPr/>
        </p:nvPicPr>
        <p:blipFill rotWithShape="1">
          <a:blip r:embed="rId2"/>
          <a:srcRect t="36388" b="-1078"/>
          <a:stretch/>
        </p:blipFill>
        <p:spPr>
          <a:xfrm>
            <a:off x="2043113" y="3541313"/>
            <a:ext cx="8105775" cy="3049987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07A2AC9-45D4-4ED8-F9CA-B522AD6995D4}"/>
              </a:ext>
            </a:extLst>
          </p:cNvPr>
          <p:cNvGrpSpPr/>
          <p:nvPr/>
        </p:nvGrpSpPr>
        <p:grpSpPr>
          <a:xfrm>
            <a:off x="1465697" y="3018093"/>
            <a:ext cx="8798351" cy="523220"/>
            <a:chOff x="1465697" y="3018093"/>
            <a:chExt cx="8798351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F4E5B3B-7732-4301-545A-363DE53B6264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FE200F-F4A1-DB97-942E-4CC70DCAA3E0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046C51F-034C-19A1-5CDB-36D2A754C4DE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6621BF0-77DE-DE3F-2296-FE189B120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D50B50-2BCF-2850-B3A7-A4E50A2D9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8D0335-6266-5962-C25A-1267C834DFE7}"/>
              </a:ext>
            </a:extLst>
          </p:cNvPr>
          <p:cNvSpPr/>
          <p:nvPr/>
        </p:nvSpPr>
        <p:spPr>
          <a:xfrm>
            <a:off x="1932495" y="3541312"/>
            <a:ext cx="8216393" cy="3059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Fully-Connected (FC)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Matrix–Vector Multiply:</a:t>
            </a:r>
          </a:p>
          <a:p>
            <a:pPr lvl="1"/>
            <a:r>
              <a:rPr lang="en-GB" sz="2000" dirty="0"/>
              <a:t>Multiply all inputs in all channels by a weight and sum</a:t>
            </a:r>
          </a:p>
          <a:p>
            <a:endParaRPr sz="2400" dirty="0"/>
          </a:p>
        </p:txBody>
      </p:sp>
      <p:pic>
        <p:nvPicPr>
          <p:cNvPr id="4" name="Picture 3" descr="7.png"/>
          <p:cNvPicPr>
            <a:picLocks noChangeAspect="1"/>
          </p:cNvPicPr>
          <p:nvPr/>
        </p:nvPicPr>
        <p:blipFill rotWithShape="1">
          <a:blip r:embed="rId2"/>
          <a:srcRect t="36320" b="-1202"/>
          <a:stretch/>
        </p:blipFill>
        <p:spPr>
          <a:xfrm>
            <a:off x="2043113" y="3541314"/>
            <a:ext cx="8105775" cy="305911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96434646-05DF-D8FE-95F9-E3B6082B1A17}"/>
              </a:ext>
            </a:extLst>
          </p:cNvPr>
          <p:cNvGrpSpPr/>
          <p:nvPr/>
        </p:nvGrpSpPr>
        <p:grpSpPr>
          <a:xfrm>
            <a:off x="1465697" y="3018093"/>
            <a:ext cx="8798351" cy="523220"/>
            <a:chOff x="1465697" y="3018093"/>
            <a:chExt cx="8798351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18DDC68-8D9C-50C8-16FD-6A7C5395F364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12B326-46DA-C8FF-DACA-50D44ADDE968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4B45CA8-6A6F-DB56-E074-E1D367BC7CE7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6A7D40C8-EBFF-0014-2B95-9B2587D74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00A4F2D-6B98-04F6-C7D4-8324DAF9A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E78AC11-6BE6-A906-410B-2FBDDEFA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Fully-Connected (FC) Layer</a:t>
            </a:r>
          </a:p>
        </p:txBody>
      </p:sp>
      <p:pic>
        <p:nvPicPr>
          <p:cNvPr id="4" name="Picture 3" descr="8.png"/>
          <p:cNvPicPr>
            <a:picLocks noChangeAspect="1"/>
          </p:cNvPicPr>
          <p:nvPr/>
        </p:nvPicPr>
        <p:blipFill rotWithShape="1">
          <a:blip r:embed="rId2"/>
          <a:srcRect t="6835" r="-841"/>
          <a:stretch/>
        </p:blipFill>
        <p:spPr>
          <a:xfrm>
            <a:off x="2357438" y="2110447"/>
            <a:ext cx="7539976" cy="4747554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C4BD2CD-D7A5-93A6-CA56-AA771CBB53F2}"/>
              </a:ext>
            </a:extLst>
          </p:cNvPr>
          <p:cNvGrpSpPr/>
          <p:nvPr/>
        </p:nvGrpSpPr>
        <p:grpSpPr>
          <a:xfrm>
            <a:off x="1465697" y="1587227"/>
            <a:ext cx="8798351" cy="523220"/>
            <a:chOff x="1465697" y="3018093"/>
            <a:chExt cx="8798351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4AC3332-685D-D41B-5449-F89E835C8296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maps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426FBC6-8C94-026B-BA1D-04C55AF99F97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maps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19B7906-DEC9-3F8A-3D64-7442E0BA6FBD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Filters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63941687-A5C0-F500-2B0F-2F3B8BFF08CA}"/>
              </a:ext>
            </a:extLst>
          </p:cNvPr>
          <p:cNvSpPr/>
          <p:nvPr/>
        </p:nvSpPr>
        <p:spPr>
          <a:xfrm>
            <a:off x="7890933" y="2110447"/>
            <a:ext cx="1943629" cy="22635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1D789DC-24A2-0A38-F2FA-A01391CA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98152E5-F07E-4AF0-1548-8242928ADD83}"/>
              </a:ext>
            </a:extLst>
          </p:cNvPr>
          <p:cNvSpPr/>
          <p:nvPr/>
        </p:nvSpPr>
        <p:spPr>
          <a:xfrm>
            <a:off x="1987803" y="3611491"/>
            <a:ext cx="8216393" cy="3059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Flattened Fully-Connected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After flattening, having a batch size of N turns the matrix-vector operation into a matrix-matrix multiply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9.png"/>
          <p:cNvPicPr>
            <a:picLocks noChangeAspect="1"/>
          </p:cNvPicPr>
          <p:nvPr/>
        </p:nvPicPr>
        <p:blipFill rotWithShape="1">
          <a:blip r:embed="rId2"/>
          <a:srcRect t="9675" r="-951" b="21930"/>
          <a:stretch/>
        </p:blipFill>
        <p:spPr>
          <a:xfrm>
            <a:off x="2109787" y="3699933"/>
            <a:ext cx="8048201" cy="2970670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67DB835-2891-AA43-B24E-D9C7B1192A7C}"/>
              </a:ext>
            </a:extLst>
          </p:cNvPr>
          <p:cNvGrpSpPr/>
          <p:nvPr/>
        </p:nvGrpSpPr>
        <p:grpSpPr>
          <a:xfrm>
            <a:off x="1465697" y="3109246"/>
            <a:ext cx="8798351" cy="523220"/>
            <a:chOff x="1465697" y="3018093"/>
            <a:chExt cx="8798351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940D17-1316-D716-8B81-4C23A4494B1E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83928AE-CB07-FF6D-BA45-CC15DCEB6A70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FB260D-15AA-720E-5DF3-1B71B6319C15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58D550F4-8BF5-65CE-60F7-18760DDF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2CC2194-55CB-EC59-4F7B-8CDF35691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0E1AE13-299B-AA81-4B75-D2CE9C02F80E}"/>
              </a:ext>
            </a:extLst>
          </p:cNvPr>
          <p:cNvSpPr/>
          <p:nvPr/>
        </p:nvSpPr>
        <p:spPr>
          <a:xfrm>
            <a:off x="1987803" y="3611491"/>
            <a:ext cx="8216393" cy="3059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10.png">
            <a:extLst>
              <a:ext uri="{FF2B5EF4-FFF2-40B4-BE49-F238E27FC236}">
                <a16:creationId xmlns:a16="http://schemas.microsoft.com/office/drawing/2014/main" id="{903E0F47-C639-C4A0-410A-0F342240EB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870" r="-837" b="21930"/>
          <a:stretch/>
        </p:blipFill>
        <p:spPr>
          <a:xfrm>
            <a:off x="2109787" y="3708399"/>
            <a:ext cx="8039148" cy="2962203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Flattened Fully-Connected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After flattening, having a batch size of N turns the matrix-vector operation into a matrix-matrix multiply</a:t>
            </a:r>
            <a:br>
              <a:rPr lang="en-GB" sz="2400" dirty="0"/>
            </a:br>
            <a:endParaRPr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59326BE-4534-FDD1-77F2-5B8BBEE84F3E}"/>
              </a:ext>
            </a:extLst>
          </p:cNvPr>
          <p:cNvGrpSpPr/>
          <p:nvPr/>
        </p:nvGrpSpPr>
        <p:grpSpPr>
          <a:xfrm>
            <a:off x="1465697" y="3109245"/>
            <a:ext cx="8798351" cy="523220"/>
            <a:chOff x="1465697" y="3018093"/>
            <a:chExt cx="8798351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91E6AE-7728-10F5-4939-7DA2075A1D4D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78160D9-F5AC-BBAD-6AFE-69757BD027B8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0A7287-57B7-4424-6554-E378C9C048D6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A55D542-F72A-052E-ECF8-8604DE82E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7371475-CCAB-1B6D-72E7-77D4E7865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3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16D0-00C9-DE88-55EF-4F8B572E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It's all about data-structure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F570-D6D8-C9BE-9F93-8BDED476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It's all about data-structure</a:t>
            </a:r>
          </a:p>
          <a:p>
            <a:pPr lvl="1"/>
            <a:r>
              <a:rPr lang="en-GB" sz="2000" dirty="0"/>
              <a:t>It's all about data-structure</a:t>
            </a:r>
          </a:p>
          <a:p>
            <a:pPr lvl="2"/>
            <a:r>
              <a:rPr lang="en-GB" sz="1600" dirty="0"/>
              <a:t>It's all about data-structure</a:t>
            </a:r>
          </a:p>
          <a:p>
            <a:pPr lvl="3"/>
            <a:r>
              <a:rPr lang="en-GB" sz="1400" dirty="0"/>
              <a:t>It's all about data-structure</a:t>
            </a:r>
          </a:p>
          <a:p>
            <a:pPr lvl="4"/>
            <a:r>
              <a:rPr lang="en-GB" sz="1200" dirty="0"/>
              <a:t>It's all about data-structure</a:t>
            </a:r>
          </a:p>
          <a:p>
            <a:pPr lvl="5"/>
            <a:r>
              <a:rPr lang="en-GB" sz="1000" dirty="0">
                <a:solidFill>
                  <a:schemeClr val="accent4"/>
                </a:solidFill>
              </a:rPr>
              <a:t>It's all about data-structure</a:t>
            </a:r>
          </a:p>
          <a:p>
            <a:pPr lvl="6"/>
            <a:r>
              <a:rPr lang="en-GB" sz="800" dirty="0">
                <a:solidFill>
                  <a:schemeClr val="accent4"/>
                </a:solidFill>
              </a:rPr>
              <a:t>It's all about data-structure</a:t>
            </a:r>
          </a:p>
          <a:p>
            <a:pPr lvl="6"/>
            <a:endParaRPr lang="en-GB" sz="1000" dirty="0">
              <a:solidFill>
                <a:schemeClr val="accent4"/>
              </a:solidFill>
            </a:endParaRPr>
          </a:p>
          <a:p>
            <a:pPr lvl="4"/>
            <a:endParaRPr lang="en-GB" sz="1200" dirty="0"/>
          </a:p>
          <a:p>
            <a:pPr lvl="5"/>
            <a:endParaRPr lang="en-GB" sz="1450" dirty="0"/>
          </a:p>
          <a:p>
            <a:pPr lvl="2"/>
            <a:endParaRPr lang="en-GB" sz="1600" dirty="0"/>
          </a:p>
          <a:p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91D2F-F3C5-1BBF-10CC-772CA0CF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D2E87D-20AA-109E-6C78-A257D2809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19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82C59C-6F9E-11AC-08C9-6112647089D2}"/>
              </a:ext>
            </a:extLst>
          </p:cNvPr>
          <p:cNvSpPr/>
          <p:nvPr/>
        </p:nvSpPr>
        <p:spPr>
          <a:xfrm>
            <a:off x="1987803" y="3611491"/>
            <a:ext cx="8216393" cy="3059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11.png">
            <a:extLst>
              <a:ext uri="{FF2B5EF4-FFF2-40B4-BE49-F238E27FC236}">
                <a16:creationId xmlns:a16="http://schemas.microsoft.com/office/drawing/2014/main" id="{FE30D72B-F717-C0FD-86C8-218E580737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80" r="-1057" b="21930"/>
          <a:stretch/>
        </p:blipFill>
        <p:spPr>
          <a:xfrm>
            <a:off x="2114199" y="3691467"/>
            <a:ext cx="8056667" cy="297913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Flattened Fully-Connected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After flattening, having a batch size of N turns the matrix-vector operation into a matrix-matrix multiply</a:t>
            </a:r>
            <a:br>
              <a:rPr lang="en-GB" sz="2400" dirty="0"/>
            </a:br>
            <a:endParaRPr sz="24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4B051F5-E9D6-B6B6-23C7-A3FA916B8E9E}"/>
              </a:ext>
            </a:extLst>
          </p:cNvPr>
          <p:cNvGrpSpPr/>
          <p:nvPr/>
        </p:nvGrpSpPr>
        <p:grpSpPr>
          <a:xfrm>
            <a:off x="1465697" y="3109247"/>
            <a:ext cx="8798351" cy="523220"/>
            <a:chOff x="1465697" y="3018093"/>
            <a:chExt cx="8798351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3E9A4B7-A175-659E-741B-8A89E4880038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88002D6-CEED-EAFA-F401-6A261F78B5BD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B3BE14E-A0FF-CB12-BE75-8BF13D3F35C3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34E6468-2352-4BEB-BBF5-8443B3A2C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6EB3BDC-C7F4-C3F1-9475-E98CFCF2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447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A013718-922A-5EAC-14B7-9AD6BF6584FD}"/>
              </a:ext>
            </a:extLst>
          </p:cNvPr>
          <p:cNvSpPr/>
          <p:nvPr/>
        </p:nvSpPr>
        <p:spPr>
          <a:xfrm>
            <a:off x="1987803" y="3611491"/>
            <a:ext cx="8216393" cy="3059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Fully-Connected (FC)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After flattening, having a batch size of N turns the matrix-vector operation into a matrix-matrix multiply</a:t>
            </a:r>
          </a:p>
          <a:p>
            <a:r>
              <a:rPr lang="en-GB" sz="2400" dirty="0"/>
              <a:t>How much temporal locality for naïve implementation? None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3.png"/>
          <p:cNvPicPr>
            <a:picLocks noChangeAspect="1"/>
          </p:cNvPicPr>
          <p:nvPr/>
        </p:nvPicPr>
        <p:blipFill rotWithShape="1">
          <a:blip r:embed="rId2"/>
          <a:srcRect l="776" t="8531" r="-934" b="31645"/>
          <a:stretch/>
        </p:blipFill>
        <p:spPr>
          <a:xfrm>
            <a:off x="2100914" y="3699933"/>
            <a:ext cx="8051845" cy="2968825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92FC021-A585-7411-312D-72AF746A3C15}"/>
              </a:ext>
            </a:extLst>
          </p:cNvPr>
          <p:cNvGrpSpPr/>
          <p:nvPr/>
        </p:nvGrpSpPr>
        <p:grpSpPr>
          <a:xfrm>
            <a:off x="1465697" y="3119696"/>
            <a:ext cx="8798351" cy="523220"/>
            <a:chOff x="1465697" y="3018093"/>
            <a:chExt cx="8798351" cy="52322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CCBDE1-159B-DCEE-F561-B747A44A4F44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3A6311-7E90-6EC4-4D3B-C83E2C62A800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B0CE85-4488-EFFD-68BD-E4919317B893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EB78326-799C-0412-B31C-8061D3E2E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8BDBC76-05A5-6D6D-372A-E2A188957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EB898F2-354B-E31A-047F-ED989D09A073}"/>
              </a:ext>
            </a:extLst>
          </p:cNvPr>
          <p:cNvSpPr/>
          <p:nvPr/>
        </p:nvSpPr>
        <p:spPr>
          <a:xfrm>
            <a:off x="1987803" y="3611491"/>
            <a:ext cx="8216393" cy="3059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Tiled Fully-Connected (FC)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94848"/>
          </a:xfrm>
        </p:spPr>
        <p:txBody>
          <a:bodyPr>
            <a:noAutofit/>
          </a:bodyPr>
          <a:lstStyle/>
          <a:p>
            <a:r>
              <a:rPr lang="en-GB" sz="2400" dirty="0"/>
              <a:t>Matrix multiply tiled to fit in cache and computation ordered to maximize reuse of data in cache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4.png"/>
          <p:cNvPicPr>
            <a:picLocks noChangeAspect="1"/>
          </p:cNvPicPr>
          <p:nvPr/>
        </p:nvPicPr>
        <p:blipFill rotWithShape="1">
          <a:blip r:embed="rId2"/>
          <a:srcRect l="-1" t="10090" r="-882" b="23003"/>
          <a:stretch/>
        </p:blipFill>
        <p:spPr>
          <a:xfrm>
            <a:off x="2103531" y="3718593"/>
            <a:ext cx="8042789" cy="2950634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057DF3B-C60B-FC5B-D42E-E610DAC93EE9}"/>
              </a:ext>
            </a:extLst>
          </p:cNvPr>
          <p:cNvGrpSpPr/>
          <p:nvPr/>
        </p:nvGrpSpPr>
        <p:grpSpPr>
          <a:xfrm>
            <a:off x="1465697" y="3119696"/>
            <a:ext cx="8798351" cy="523220"/>
            <a:chOff x="1465697" y="3018093"/>
            <a:chExt cx="8798351" cy="52322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CC204D-AFFB-5A74-41D1-99329A4582FC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F8E8950-CB9F-29B2-7189-CFE0BB436223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A46A868-D3B3-FE48-0DFF-1A3831BFD95F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67293-350E-50EA-CDFE-F2A4BDD58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3F7E48-47C5-2299-ABC1-423024DE2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C32C2B0-F431-2921-09F9-1691D995DC2D}"/>
              </a:ext>
            </a:extLst>
          </p:cNvPr>
          <p:cNvSpPr/>
          <p:nvPr/>
        </p:nvSpPr>
        <p:spPr>
          <a:xfrm>
            <a:off x="1987803" y="3611491"/>
            <a:ext cx="8216393" cy="305911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Tiled Fully-Connected (FC) 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Matrix multiply tiled to fit in cache and computation ordered to maximize reuse of data in cache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15.png"/>
          <p:cNvPicPr>
            <a:picLocks noChangeAspect="1"/>
          </p:cNvPicPr>
          <p:nvPr/>
        </p:nvPicPr>
        <p:blipFill rotWithShape="1">
          <a:blip r:embed="rId2"/>
          <a:srcRect l="1" t="9971" r="-1008" b="23110"/>
          <a:stretch/>
        </p:blipFill>
        <p:spPr>
          <a:xfrm>
            <a:off x="2102650" y="3713668"/>
            <a:ext cx="8052724" cy="2951165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F7B4568-646D-13A0-D7A8-9E1BF47D6CF1}"/>
              </a:ext>
            </a:extLst>
          </p:cNvPr>
          <p:cNvGrpSpPr/>
          <p:nvPr/>
        </p:nvGrpSpPr>
        <p:grpSpPr>
          <a:xfrm>
            <a:off x="1465697" y="3123621"/>
            <a:ext cx="8798351" cy="523220"/>
            <a:chOff x="1465697" y="3018093"/>
            <a:chExt cx="8798351" cy="5232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EA176B6-771E-13B0-E394-FD1E34F1F37C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DE977C-9D7B-DF30-2E37-BD12923C71E5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4252A0-1F4A-8C59-DDD2-17D438CB58F0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8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C9A81E-9C24-460F-8D3B-3E721405C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1CC1D90-7A78-0994-D88D-C6A08BB02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GEMM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It all comes down to optimizing Matrix Multiplication</a:t>
            </a:r>
          </a:p>
          <a:p>
            <a:pPr lvl="1"/>
            <a:r>
              <a:rPr lang="en-GB" sz="2000" dirty="0"/>
              <a:t>CPU: </a:t>
            </a:r>
            <a:r>
              <a:rPr lang="en-GB" sz="2000" dirty="0" err="1"/>
              <a:t>OpenBLAS</a:t>
            </a:r>
            <a:r>
              <a:rPr lang="en-GB" sz="2000" dirty="0"/>
              <a:t>, Intel MKL, etc</a:t>
            </a:r>
          </a:p>
          <a:p>
            <a:pPr lvl="1"/>
            <a:r>
              <a:rPr lang="en-GB" sz="2000" dirty="0"/>
              <a:t>GPU: </a:t>
            </a:r>
            <a:r>
              <a:rPr lang="en-GB" sz="2000" dirty="0" err="1"/>
              <a:t>cuBLAS</a:t>
            </a:r>
            <a:r>
              <a:rPr lang="en-GB" sz="2000" dirty="0"/>
              <a:t>, </a:t>
            </a:r>
            <a:r>
              <a:rPr lang="en-GB" sz="2000" dirty="0" err="1"/>
              <a:t>cuDNN</a:t>
            </a:r>
            <a:r>
              <a:rPr lang="en-GB" sz="2000" dirty="0"/>
              <a:t>, etc</a:t>
            </a:r>
          </a:p>
          <a:p>
            <a:r>
              <a:rPr lang="en-GB" sz="2400" dirty="0"/>
              <a:t>Library will note shape of the matrix multiply and select implementation optimized for that shape</a:t>
            </a:r>
          </a:p>
          <a:p>
            <a:r>
              <a:rPr lang="en-GB" sz="2400" dirty="0"/>
              <a:t>Optimization usually involves proper tiling to optimize storage hierarchy</a:t>
            </a:r>
          </a:p>
          <a:p>
            <a:endParaRPr lang="en-GB" sz="2400" dirty="0"/>
          </a:p>
          <a:p>
            <a:r>
              <a:rPr lang="en-GB" sz="2400" dirty="0"/>
              <a:t>Paper here: </a:t>
            </a:r>
            <a:r>
              <a:rPr lang="en-GB" sz="2400" dirty="0">
                <a:hlinkClick r:id="rId2"/>
              </a:rPr>
              <a:t>Anatomy of High-Performance Matrix Multiplication.pdf</a:t>
            </a:r>
            <a:endParaRPr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D61F45-6C0F-C287-8628-47083BB8E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5A26B8-722E-AA02-C67D-B01A35982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7.png"/>
          <p:cNvPicPr>
            <a:picLocks noChangeAspect="1"/>
          </p:cNvPicPr>
          <p:nvPr/>
        </p:nvPicPr>
        <p:blipFill rotWithShape="1">
          <a:blip r:embed="rId3"/>
          <a:srcRect t="1" r="4167" b="65098"/>
          <a:stretch/>
        </p:blipFill>
        <p:spPr>
          <a:xfrm>
            <a:off x="2152650" y="1590676"/>
            <a:ext cx="7886700" cy="18383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Newer GPUs included dedicated "</a:t>
            </a:r>
            <a:r>
              <a:rPr dirty="0"/>
              <a:t>Tensor Core</a:t>
            </a:r>
            <a:r>
              <a:rPr lang="en-GB" dirty="0"/>
              <a:t>s"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16197"/>
            <a:ext cx="10515600" cy="2660765"/>
          </a:xfrm>
        </p:spPr>
        <p:txBody>
          <a:bodyPr>
            <a:normAutofit/>
          </a:bodyPr>
          <a:lstStyle/>
          <a:p>
            <a:r>
              <a:rPr lang="en-GB" sz="2400" dirty="0"/>
              <a:t>New opcodes – Matrix Multiply Accumulate (MMA/HMMA/IMMA/DMMA)</a:t>
            </a:r>
          </a:p>
          <a:p>
            <a:pPr lvl="1"/>
            <a:r>
              <a:rPr lang="en-GB" sz="2000" dirty="0"/>
              <a:t>FP16 operands:	Inputs 48 / Outputs 16</a:t>
            </a:r>
          </a:p>
          <a:p>
            <a:pPr lvl="1"/>
            <a:r>
              <a:rPr lang="en-GB" sz="2000" dirty="0"/>
              <a:t>Multiplies:		64</a:t>
            </a:r>
          </a:p>
          <a:p>
            <a:pPr lvl="1"/>
            <a:r>
              <a:rPr lang="en-GB" sz="2000" dirty="0"/>
              <a:t>Adds:			64</a:t>
            </a:r>
          </a:p>
          <a:p>
            <a:r>
              <a:rPr lang="en-GB" sz="2400" dirty="0"/>
              <a:t>Tensor Core….</a:t>
            </a:r>
          </a:p>
          <a:p>
            <a:pPr lvl="1"/>
            <a:r>
              <a:rPr lang="en-GB" sz="2000" dirty="0"/>
              <a:t>120 TFLOPS 		@ FP16</a:t>
            </a:r>
          </a:p>
          <a:p>
            <a:pPr lvl="1"/>
            <a:r>
              <a:rPr lang="en-GB" sz="2000" dirty="0"/>
              <a:t>400 GFLOPS/W	@ FP16</a:t>
            </a:r>
          </a:p>
          <a:p>
            <a:endParaRPr sz="2400" dirty="0"/>
          </a:p>
        </p:txBody>
      </p:sp>
      <p:pic>
        <p:nvPicPr>
          <p:cNvPr id="1026" name="Picture 2" descr="Figure 1. Performance comparison of matrix-matrix multiplication (GEMM)s on Tesla V100 (Volta) using Tensor Cores versus Tesla P100 (Pascal). Input matrices are half precision, computation is single precision.">
            <a:extLst>
              <a:ext uri="{FF2B5EF4-FFF2-40B4-BE49-F238E27FC236}">
                <a16:creationId xmlns:a16="http://schemas.microsoft.com/office/drawing/2014/main" id="{15E7BC1C-4F40-A46E-67B5-D9135EB35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045" y="3963778"/>
            <a:ext cx="3905956" cy="2894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EF6BB-A000-75DA-99F2-77D54059A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9490C-B25A-88E4-6D5E-FB6AEB74E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TPU</a:t>
            </a:r>
          </a:p>
        </p:txBody>
      </p:sp>
      <p:pic>
        <p:nvPicPr>
          <p:cNvPr id="4" name="Picture 3" descr="18.png"/>
          <p:cNvPicPr>
            <a:picLocks noChangeAspect="1"/>
          </p:cNvPicPr>
          <p:nvPr/>
        </p:nvPicPr>
        <p:blipFill rotWithShape="1">
          <a:blip r:embed="rId2"/>
          <a:srcRect t="11428" r="48800" b="23134"/>
          <a:stretch/>
        </p:blipFill>
        <p:spPr>
          <a:xfrm>
            <a:off x="1402681" y="2217051"/>
            <a:ext cx="4559774" cy="34967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9827A7-7BC0-68B0-51E2-7DBF02B4711E}"/>
              </a:ext>
            </a:extLst>
          </p:cNvPr>
          <p:cNvSpPr txBox="1"/>
          <p:nvPr/>
        </p:nvSpPr>
        <p:spPr>
          <a:xfrm>
            <a:off x="1952749" y="1683220"/>
            <a:ext cx="345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4"/>
                </a:solidFill>
              </a:rPr>
              <a:t>Top-Level Architecture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223D58-28DD-3821-2EC2-8BCEE805A997}"/>
              </a:ext>
            </a:extLst>
          </p:cNvPr>
          <p:cNvSpPr txBox="1"/>
          <p:nvPr/>
        </p:nvSpPr>
        <p:spPr>
          <a:xfrm>
            <a:off x="6677491" y="1693831"/>
            <a:ext cx="34596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4"/>
                </a:solidFill>
              </a:rPr>
              <a:t>Matrix Multiply Unit</a:t>
            </a:r>
          </a:p>
        </p:txBody>
      </p:sp>
      <p:pic>
        <p:nvPicPr>
          <p:cNvPr id="6" name="Picture 5" descr="18.png">
            <a:extLst>
              <a:ext uri="{FF2B5EF4-FFF2-40B4-BE49-F238E27FC236}">
                <a16:creationId xmlns:a16="http://schemas.microsoft.com/office/drawing/2014/main" id="{71ECAED5-02F0-DD3F-CC4F-36AC8CC9B1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94" t="11428" b="23134"/>
          <a:stretch/>
        </p:blipFill>
        <p:spPr>
          <a:xfrm>
            <a:off x="6229547" y="2217051"/>
            <a:ext cx="4355526" cy="34967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DC358F8-3899-0B0F-DB04-1A638299BC32}"/>
              </a:ext>
            </a:extLst>
          </p:cNvPr>
          <p:cNvSpPr/>
          <p:nvPr/>
        </p:nvSpPr>
        <p:spPr>
          <a:xfrm>
            <a:off x="6229547" y="4563533"/>
            <a:ext cx="1115286" cy="321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0070C0"/>
                </a:solidFill>
              </a:rPr>
              <a:t>Activations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BA06C2-9C52-9D62-4FDB-927D0532F1EB}"/>
              </a:ext>
            </a:extLst>
          </p:cNvPr>
          <p:cNvSpPr/>
          <p:nvPr/>
        </p:nvSpPr>
        <p:spPr>
          <a:xfrm>
            <a:off x="8198046" y="5392030"/>
            <a:ext cx="1377754" cy="321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rgbClr val="FF0000"/>
                </a:solidFill>
              </a:rPr>
              <a:t>Partial sums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7144B4-62EB-B134-AFCE-5C76BAF99DD3}"/>
              </a:ext>
            </a:extLst>
          </p:cNvPr>
          <p:cNvSpPr/>
          <p:nvPr/>
        </p:nvSpPr>
        <p:spPr>
          <a:xfrm>
            <a:off x="8159945" y="2217051"/>
            <a:ext cx="1377754" cy="3217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>
                <a:solidFill>
                  <a:schemeClr val="accent6"/>
                </a:solidFill>
              </a:rPr>
              <a:t>Weights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EDA8F85-2EEB-0A55-83E0-7A6A8A22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98E3C51-BE4F-9068-E07F-ACE7BD77E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D460EF-1964-A71E-707C-7B2AD99A5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</a:t>
            </a:r>
            <a:r>
              <a:rPr dirty="0"/>
              <a:t>Layer</a:t>
            </a:r>
          </a:p>
        </p:txBody>
      </p:sp>
      <p:pic>
        <p:nvPicPr>
          <p:cNvPr id="4" name="Picture 3" descr="19.png"/>
          <p:cNvPicPr>
            <a:picLocks noChangeAspect="1"/>
          </p:cNvPicPr>
          <p:nvPr/>
        </p:nvPicPr>
        <p:blipFill rotWithShape="1">
          <a:blip r:embed="rId2"/>
          <a:srcRect l="-1128" t="12875" r="-1016" b="5192"/>
          <a:stretch/>
        </p:blipFill>
        <p:spPr>
          <a:xfrm>
            <a:off x="2209800" y="1795806"/>
            <a:ext cx="7763933" cy="476053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338C074-1B1B-B8EE-A312-342303664E03}"/>
              </a:ext>
            </a:extLst>
          </p:cNvPr>
          <p:cNvSpPr txBox="1"/>
          <p:nvPr/>
        </p:nvSpPr>
        <p:spPr>
          <a:xfrm>
            <a:off x="3904098" y="1430999"/>
            <a:ext cx="345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</a:rPr>
              <a:t>N</a:t>
            </a:r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Input maps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F4029B-564E-EC89-1C1B-FE11A77E45F9}"/>
              </a:ext>
            </a:extLst>
          </p:cNvPr>
          <p:cNvSpPr txBox="1"/>
          <p:nvPr/>
        </p:nvSpPr>
        <p:spPr>
          <a:xfrm>
            <a:off x="6804410" y="1430999"/>
            <a:ext cx="345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</a:rPr>
              <a:t>N</a:t>
            </a:r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Output maps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E8D777-9A1A-E452-B678-DAB26126AC6E}"/>
              </a:ext>
            </a:extLst>
          </p:cNvPr>
          <p:cNvSpPr txBox="1"/>
          <p:nvPr/>
        </p:nvSpPr>
        <p:spPr>
          <a:xfrm>
            <a:off x="9642133" y="6089980"/>
            <a:ext cx="22450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</a:rPr>
              <a:t>Batch Size (N)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D0F5AC-CE95-4AE2-D0C1-645C6503A488}"/>
              </a:ext>
            </a:extLst>
          </p:cNvPr>
          <p:cNvSpPr/>
          <p:nvPr/>
        </p:nvSpPr>
        <p:spPr>
          <a:xfrm>
            <a:off x="7173798" y="1795806"/>
            <a:ext cx="2722677" cy="2592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33FB8E-D449-13E1-FF1C-8166E446CC9C}"/>
              </a:ext>
            </a:extLst>
          </p:cNvPr>
          <p:cNvSpPr txBox="1"/>
          <p:nvPr/>
        </p:nvSpPr>
        <p:spPr>
          <a:xfrm>
            <a:off x="1369993" y="1430999"/>
            <a:ext cx="3459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Filters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2C6FF7-9A6E-8CF1-C0DF-38DB92F61956}"/>
              </a:ext>
            </a:extLst>
          </p:cNvPr>
          <p:cNvSpPr/>
          <p:nvPr/>
        </p:nvSpPr>
        <p:spPr>
          <a:xfrm>
            <a:off x="2329993" y="1809567"/>
            <a:ext cx="1676400" cy="38687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F39DA2-BA03-CFA8-F879-0C444EEB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0.png"/>
          <p:cNvPicPr>
            <a:picLocks noChangeAspect="1"/>
          </p:cNvPicPr>
          <p:nvPr/>
        </p:nvPicPr>
        <p:blipFill rotWithShape="1">
          <a:blip r:embed="rId2"/>
          <a:srcRect l="-1" t="16044" r="-675"/>
          <a:stretch/>
        </p:blipFill>
        <p:spPr>
          <a:xfrm>
            <a:off x="2005013" y="2249487"/>
            <a:ext cx="8237210" cy="4062412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78444C0-5CDC-E527-0744-40F65B7C795F}"/>
              </a:ext>
            </a:extLst>
          </p:cNvPr>
          <p:cNvSpPr/>
          <p:nvPr/>
        </p:nvSpPr>
        <p:spPr>
          <a:xfrm>
            <a:off x="5802198" y="2249487"/>
            <a:ext cx="4384789" cy="9933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Layer </a:t>
            </a:r>
            <a:r>
              <a:rPr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Naïve 7-layer for-loop implementation:</a:t>
            </a:r>
            <a:endParaRPr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A66F90-634C-1558-B33C-F284C61CE6A7}"/>
              </a:ext>
            </a:extLst>
          </p:cNvPr>
          <p:cNvSpPr txBox="1"/>
          <p:nvPr/>
        </p:nvSpPr>
        <p:spPr>
          <a:xfrm>
            <a:off x="6161203" y="2547346"/>
            <a:ext cx="3398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/>
                </a:solidFill>
              </a:rPr>
              <a:t>For each output map value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EB39F63D-542D-A7BE-9FCB-FA17DFEE1D4F}"/>
              </a:ext>
            </a:extLst>
          </p:cNvPr>
          <p:cNvSpPr/>
          <p:nvPr/>
        </p:nvSpPr>
        <p:spPr>
          <a:xfrm>
            <a:off x="6023728" y="2268339"/>
            <a:ext cx="174396" cy="927346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927D7EF-CAEE-79B2-F49D-EC55E12A9E26}"/>
              </a:ext>
            </a:extLst>
          </p:cNvPr>
          <p:cNvSpPr/>
          <p:nvPr/>
        </p:nvSpPr>
        <p:spPr>
          <a:xfrm>
            <a:off x="2005013" y="3118513"/>
            <a:ext cx="1685581" cy="21557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Brace 9">
            <a:extLst>
              <a:ext uri="{FF2B5EF4-FFF2-40B4-BE49-F238E27FC236}">
                <a16:creationId xmlns:a16="http://schemas.microsoft.com/office/drawing/2014/main" id="{89AB0EA3-7432-C270-74B4-A34052010FF3}"/>
              </a:ext>
            </a:extLst>
          </p:cNvPr>
          <p:cNvSpPr/>
          <p:nvPr/>
        </p:nvSpPr>
        <p:spPr>
          <a:xfrm rot="10800000">
            <a:off x="3446662" y="3369732"/>
            <a:ext cx="165782" cy="1705002"/>
          </a:xfrm>
          <a:prstGeom prst="rightBrac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6C31E-DB7A-769D-B6E8-B164910802B5}"/>
              </a:ext>
            </a:extLst>
          </p:cNvPr>
          <p:cNvSpPr txBox="1"/>
          <p:nvPr/>
        </p:nvSpPr>
        <p:spPr>
          <a:xfrm>
            <a:off x="2391747" y="3899067"/>
            <a:ext cx="1113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Convolve a window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BCCC74-0DFF-BABE-CFA2-E3070C0F72F3}"/>
              </a:ext>
            </a:extLst>
          </p:cNvPr>
          <p:cNvSpPr txBox="1"/>
          <p:nvPr/>
        </p:nvSpPr>
        <p:spPr>
          <a:xfrm>
            <a:off x="1910841" y="5160452"/>
            <a:ext cx="1809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Apply activation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B1DDBAA-83C7-49B1-78FA-1B5AD3752CA0}"/>
              </a:ext>
            </a:extLst>
          </p:cNvPr>
          <p:cNvCxnSpPr>
            <a:cxnSpLocks/>
          </p:cNvCxnSpPr>
          <p:nvPr/>
        </p:nvCxnSpPr>
        <p:spPr>
          <a:xfrm>
            <a:off x="3623733" y="5362051"/>
            <a:ext cx="1219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DDEC2B-C489-162D-33C5-D5B465A28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FBDC6FB-DC28-4782-D0E2-92AF5561D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AC92C0-C5E9-21A4-7550-7A7F4522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</a:t>
            </a:r>
            <a:r>
              <a:rPr dirty="0"/>
              <a:t>Layer</a:t>
            </a:r>
          </a:p>
        </p:txBody>
      </p:sp>
      <p:pic>
        <p:nvPicPr>
          <p:cNvPr id="4" name="Picture 3" descr="21.png"/>
          <p:cNvPicPr>
            <a:picLocks noChangeAspect="1"/>
          </p:cNvPicPr>
          <p:nvPr/>
        </p:nvPicPr>
        <p:blipFill rotWithShape="1">
          <a:blip r:embed="rId2"/>
          <a:srcRect t="18803"/>
          <a:stretch/>
        </p:blipFill>
        <p:spPr>
          <a:xfrm>
            <a:off x="1666875" y="1773768"/>
            <a:ext cx="8858250" cy="493424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696D37-7BC6-7E88-0036-D03F86C8F3C4}"/>
              </a:ext>
            </a:extLst>
          </p:cNvPr>
          <p:cNvSpPr/>
          <p:nvPr/>
        </p:nvSpPr>
        <p:spPr>
          <a:xfrm>
            <a:off x="2655794" y="3254188"/>
            <a:ext cx="551330" cy="3025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EF97A7-2B49-589C-62A2-78C046CAC634}"/>
              </a:ext>
            </a:extLst>
          </p:cNvPr>
          <p:cNvSpPr/>
          <p:nvPr/>
        </p:nvSpPr>
        <p:spPr>
          <a:xfrm>
            <a:off x="1666875" y="2498912"/>
            <a:ext cx="1109943" cy="876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0035142-12F4-23B1-67C4-D5E86B8C9092}"/>
              </a:ext>
            </a:extLst>
          </p:cNvPr>
          <p:cNvSpPr/>
          <p:nvPr/>
        </p:nvSpPr>
        <p:spPr>
          <a:xfrm>
            <a:off x="6539755" y="2268198"/>
            <a:ext cx="1508312" cy="11070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FF649-BBAE-DF11-DEE4-294B4AAE96D7}"/>
              </a:ext>
            </a:extLst>
          </p:cNvPr>
          <p:cNvSpPr txBox="1"/>
          <p:nvPr/>
        </p:nvSpPr>
        <p:spPr>
          <a:xfrm>
            <a:off x="1328458" y="2585657"/>
            <a:ext cx="233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2D Dot Product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259EAF-6232-D985-9A83-D44DD9AC6B0E}"/>
              </a:ext>
            </a:extLst>
          </p:cNvPr>
          <p:cNvCxnSpPr>
            <a:cxnSpLocks/>
            <a:stCxn id="7" idx="2"/>
          </p:cNvCxnSpPr>
          <p:nvPr/>
        </p:nvCxnSpPr>
        <p:spPr>
          <a:xfrm>
            <a:off x="2495691" y="2954989"/>
            <a:ext cx="462664" cy="601759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470D5A4-C66D-0158-28C8-CD634EB45014}"/>
              </a:ext>
            </a:extLst>
          </p:cNvPr>
          <p:cNvSpPr txBox="1"/>
          <p:nvPr/>
        </p:nvSpPr>
        <p:spPr>
          <a:xfrm>
            <a:off x="6516784" y="2585657"/>
            <a:ext cx="2334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4"/>
                </a:solidFill>
              </a:rPr>
              <a:t>1D Dot Product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101AA4F-5CC4-BD34-810B-A66C08CCEC0E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7684017" y="2954989"/>
            <a:ext cx="405800" cy="527800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ACC99DB-7FAF-7B60-59B2-067EC4826566}"/>
              </a:ext>
            </a:extLst>
          </p:cNvPr>
          <p:cNvGrpSpPr/>
          <p:nvPr/>
        </p:nvGrpSpPr>
        <p:grpSpPr>
          <a:xfrm>
            <a:off x="654992" y="1410166"/>
            <a:ext cx="6205980" cy="408556"/>
            <a:chOff x="654992" y="1410166"/>
            <a:chExt cx="6205980" cy="4085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12EC93-9A86-C13F-A9CE-069186FF2749}"/>
                </a:ext>
              </a:extLst>
            </p:cNvPr>
            <p:cNvSpPr txBox="1"/>
            <p:nvPr/>
          </p:nvSpPr>
          <p:spPr>
            <a:xfrm>
              <a:off x="2931459" y="1414389"/>
              <a:ext cx="2173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4FEE71-CBFD-EF13-15BE-C4D985148B19}"/>
                </a:ext>
              </a:extLst>
            </p:cNvPr>
            <p:cNvSpPr txBox="1"/>
            <p:nvPr/>
          </p:nvSpPr>
          <p:spPr>
            <a:xfrm>
              <a:off x="4572524" y="1410166"/>
              <a:ext cx="2288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90DD7E6-7FED-1E8C-2B93-3DFA0F7393A6}"/>
                </a:ext>
              </a:extLst>
            </p:cNvPr>
            <p:cNvSpPr txBox="1"/>
            <p:nvPr/>
          </p:nvSpPr>
          <p:spPr>
            <a:xfrm>
              <a:off x="654992" y="1418612"/>
              <a:ext cx="3459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58BA9A4-10E3-5DA3-00F1-FF36BDDA9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AB0FD9-1F79-A28F-695C-28C0F5FDFB8B}"/>
              </a:ext>
            </a:extLst>
          </p:cNvPr>
          <p:cNvSpPr txBox="1">
            <a:spLocks/>
          </p:cNvSpPr>
          <p:nvPr/>
        </p:nvSpPr>
        <p:spPr bwMode="auto">
          <a:xfrm>
            <a:off x="968062" y="1934678"/>
            <a:ext cx="10255876" cy="3334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sz="2800" kern="0" dirty="0">
                <a:solidFill>
                  <a:srgbClr val="00B050"/>
                </a:solidFill>
              </a:rPr>
              <a:t>“I will, in fact, claim that the difference between a bad programmer and a good one is whether he considers his code or his data structures more important.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sz="2800" kern="0" dirty="0">
                <a:solidFill>
                  <a:srgbClr val="00B050"/>
                </a:solidFill>
              </a:rPr>
              <a:t>Bad programmers worry about the code.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sz="2800" kern="0" dirty="0">
                <a:solidFill>
                  <a:srgbClr val="00B050"/>
                </a:solidFill>
              </a:rPr>
              <a:t>Good programmers worry about data structures and their relationships.”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kern="0" dirty="0">
                <a:solidFill>
                  <a:srgbClr val="00B050"/>
                </a:solidFill>
              </a:rPr>
              <a:t>Linus Torvalds, 2006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4C7726-B0C2-C72B-FA54-FCAF7FA4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It's all about data-structure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9450859-5AE8-6F54-1C43-375329B4D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871982-2937-38B9-C03A-5AA4230FD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33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687B3A7-3254-B5B1-43E6-802B48CA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</a:t>
            </a:r>
            <a:r>
              <a:rPr dirty="0"/>
              <a:t>Layer</a:t>
            </a:r>
          </a:p>
        </p:txBody>
      </p:sp>
      <p:pic>
        <p:nvPicPr>
          <p:cNvPr id="4" name="Picture 3" descr="22.png"/>
          <p:cNvPicPr>
            <a:picLocks noChangeAspect="1"/>
          </p:cNvPicPr>
          <p:nvPr/>
        </p:nvPicPr>
        <p:blipFill rotWithShape="1">
          <a:blip r:embed="rId2"/>
          <a:srcRect l="-574" t="70390" r="6645" b="-1763"/>
          <a:stretch/>
        </p:blipFill>
        <p:spPr>
          <a:xfrm>
            <a:off x="1967059" y="5453503"/>
            <a:ext cx="8257881" cy="140449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Arrow: Down 4">
            <a:extLst>
              <a:ext uri="{FF2B5EF4-FFF2-40B4-BE49-F238E27FC236}">
                <a16:creationId xmlns:a16="http://schemas.microsoft.com/office/drawing/2014/main" id="{5E5792FB-67DB-1D3B-841E-F0681AFB8FEB}"/>
              </a:ext>
            </a:extLst>
          </p:cNvPr>
          <p:cNvSpPr/>
          <p:nvPr/>
        </p:nvSpPr>
        <p:spPr>
          <a:xfrm>
            <a:off x="4211950" y="3612503"/>
            <a:ext cx="3783496" cy="1693537"/>
          </a:xfrm>
          <a:prstGeom prst="downArrow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pPr algn="ctr"/>
            <a:r>
              <a:rPr lang="en-GB" sz="2400" dirty="0">
                <a:solidFill>
                  <a:schemeClr val="accent4"/>
                </a:solidFill>
              </a:rPr>
              <a:t>Convolution</a:t>
            </a:r>
          </a:p>
          <a:p>
            <a:pPr algn="ctr"/>
            <a:endParaRPr lang="en-GB" sz="2400" dirty="0">
              <a:solidFill>
                <a:schemeClr val="accent4"/>
              </a:solidFill>
            </a:endParaRPr>
          </a:p>
          <a:p>
            <a:pPr algn="ctr"/>
            <a:endParaRPr lang="en-GB" sz="2400" dirty="0">
              <a:solidFill>
                <a:schemeClr val="accent4"/>
              </a:solidFill>
            </a:endParaRPr>
          </a:p>
          <a:p>
            <a:pPr algn="ctr"/>
            <a:r>
              <a:rPr lang="en-GB" sz="2400" dirty="0">
                <a:solidFill>
                  <a:schemeClr val="accent4"/>
                </a:solidFill>
              </a:rPr>
              <a:t>Flattened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BB368E-5CD2-613E-7539-40567F003D80}"/>
              </a:ext>
            </a:extLst>
          </p:cNvPr>
          <p:cNvGrpSpPr/>
          <p:nvPr/>
        </p:nvGrpSpPr>
        <p:grpSpPr>
          <a:xfrm>
            <a:off x="2767127" y="2107760"/>
            <a:ext cx="6205980" cy="408556"/>
            <a:chOff x="654992" y="1410166"/>
            <a:chExt cx="6205980" cy="40855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84B2A5F-E7CA-79E9-C1A2-0466F58CB0E6}"/>
                </a:ext>
              </a:extLst>
            </p:cNvPr>
            <p:cNvSpPr txBox="1"/>
            <p:nvPr/>
          </p:nvSpPr>
          <p:spPr>
            <a:xfrm>
              <a:off x="2931459" y="1414389"/>
              <a:ext cx="2173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52C85C-898D-92AB-3A23-8C08DB858340}"/>
                </a:ext>
              </a:extLst>
            </p:cNvPr>
            <p:cNvSpPr txBox="1"/>
            <p:nvPr/>
          </p:nvSpPr>
          <p:spPr>
            <a:xfrm>
              <a:off x="4572524" y="1410166"/>
              <a:ext cx="2288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882FC5E-D039-2EDF-C71B-BFE739DDED84}"/>
                </a:ext>
              </a:extLst>
            </p:cNvPr>
            <p:cNvSpPr txBox="1"/>
            <p:nvPr/>
          </p:nvSpPr>
          <p:spPr>
            <a:xfrm>
              <a:off x="654992" y="1418612"/>
              <a:ext cx="3459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</p:grpSp>
      <p:pic>
        <p:nvPicPr>
          <p:cNvPr id="3" name="Picture 2" descr="22.png">
            <a:extLst>
              <a:ext uri="{FF2B5EF4-FFF2-40B4-BE49-F238E27FC236}">
                <a16:creationId xmlns:a16="http://schemas.microsoft.com/office/drawing/2014/main" id="{5D22F96E-F868-B5DA-7E3E-26BB651BE4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20" t="7142" r="9806" b="70390"/>
          <a:stretch/>
        </p:blipFill>
        <p:spPr>
          <a:xfrm>
            <a:off x="2792569" y="2473791"/>
            <a:ext cx="6934200" cy="1005823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53D9C0E-0270-0707-02A5-85A565C3C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C7D68C8-D748-DA12-1E11-FBB325C4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</a:t>
            </a:r>
            <a:r>
              <a:rPr dirty="0"/>
              <a:t>Layer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BFB5D2-308A-C866-F075-597C61AA70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516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Convert to matrix multiply using the Toeplitz Matrix</a:t>
            </a:r>
          </a:p>
        </p:txBody>
      </p:sp>
      <p:pic>
        <p:nvPicPr>
          <p:cNvPr id="4" name="Picture 3" descr="25.png"/>
          <p:cNvPicPr>
            <a:picLocks noChangeAspect="1"/>
          </p:cNvPicPr>
          <p:nvPr/>
        </p:nvPicPr>
        <p:blipFill rotWithShape="1">
          <a:blip r:embed="rId2"/>
          <a:srcRect t="62147" b="11303"/>
          <a:stretch/>
        </p:blipFill>
        <p:spPr>
          <a:xfrm>
            <a:off x="2792569" y="5446890"/>
            <a:ext cx="6934200" cy="1411104"/>
          </a:xfrm>
          <a:prstGeom prst="rect">
            <a:avLst/>
          </a:prstGeom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D7CEA67E-3F6A-27FF-CA11-42693F9A9A18}"/>
              </a:ext>
            </a:extLst>
          </p:cNvPr>
          <p:cNvSpPr/>
          <p:nvPr/>
        </p:nvSpPr>
        <p:spPr>
          <a:xfrm>
            <a:off x="4209137" y="3616028"/>
            <a:ext cx="3783496" cy="1693537"/>
          </a:xfrm>
          <a:prstGeom prst="downArrow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pPr algn="ctr"/>
            <a:r>
              <a:rPr lang="en-GB" sz="2400" dirty="0">
                <a:solidFill>
                  <a:schemeClr val="accent4"/>
                </a:solidFill>
              </a:rPr>
              <a:t>Convolution</a:t>
            </a:r>
          </a:p>
          <a:p>
            <a:pPr algn="ctr"/>
            <a:endParaRPr lang="en-GB" sz="2400" dirty="0">
              <a:solidFill>
                <a:schemeClr val="accent4"/>
              </a:solidFill>
            </a:endParaRPr>
          </a:p>
          <a:p>
            <a:pPr algn="ctr"/>
            <a:r>
              <a:rPr lang="en-GB" sz="2400" dirty="0">
                <a:solidFill>
                  <a:schemeClr val="accent4"/>
                </a:solidFill>
              </a:rPr>
              <a:t>Toeplitz Matrix</a:t>
            </a:r>
          </a:p>
        </p:txBody>
      </p:sp>
      <p:pic>
        <p:nvPicPr>
          <p:cNvPr id="5" name="Picture 4" descr="25.png">
            <a:extLst>
              <a:ext uri="{FF2B5EF4-FFF2-40B4-BE49-F238E27FC236}">
                <a16:creationId xmlns:a16="http://schemas.microsoft.com/office/drawing/2014/main" id="{E06F7356-B2BB-6CBD-3416-4539B0E658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099" b="74974"/>
          <a:stretch/>
        </p:blipFill>
        <p:spPr>
          <a:xfrm>
            <a:off x="2792569" y="2472744"/>
            <a:ext cx="6934200" cy="1005959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9561EB5-CCB0-10EB-EA4B-18CDD7F82ABE}"/>
              </a:ext>
            </a:extLst>
          </p:cNvPr>
          <p:cNvGrpSpPr/>
          <p:nvPr/>
        </p:nvGrpSpPr>
        <p:grpSpPr>
          <a:xfrm>
            <a:off x="2767127" y="2100966"/>
            <a:ext cx="6205980" cy="408556"/>
            <a:chOff x="654992" y="1410166"/>
            <a:chExt cx="6205980" cy="40855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981A14C-C632-44DA-3AD7-5815E28CEA57}"/>
                </a:ext>
              </a:extLst>
            </p:cNvPr>
            <p:cNvSpPr txBox="1"/>
            <p:nvPr/>
          </p:nvSpPr>
          <p:spPr>
            <a:xfrm>
              <a:off x="2931459" y="1414389"/>
              <a:ext cx="2173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4AA079F-3422-9ED6-897B-9524E31AC1A3}"/>
                </a:ext>
              </a:extLst>
            </p:cNvPr>
            <p:cNvSpPr txBox="1"/>
            <p:nvPr/>
          </p:nvSpPr>
          <p:spPr>
            <a:xfrm>
              <a:off x="4572524" y="1410166"/>
              <a:ext cx="2288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440F82-2D91-8BA8-C2CB-62BC5F6482E6}"/>
                </a:ext>
              </a:extLst>
            </p:cNvPr>
            <p:cNvSpPr txBox="1"/>
            <p:nvPr/>
          </p:nvSpPr>
          <p:spPr>
            <a:xfrm>
              <a:off x="654992" y="1418612"/>
              <a:ext cx="3459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E6464D4-854D-0132-5757-F8601621C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A00D7D-999B-DA0D-2552-550A25DB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</a:t>
            </a:r>
            <a:r>
              <a:rPr dirty="0"/>
              <a:t>Layer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655C9E-28F5-9959-3DFE-4FFF6D464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9510"/>
            <a:ext cx="10515600" cy="4351338"/>
          </a:xfrm>
        </p:spPr>
        <p:txBody>
          <a:bodyPr>
            <a:normAutofit/>
          </a:bodyPr>
          <a:lstStyle/>
          <a:p>
            <a:r>
              <a:rPr lang="en-GB" sz="2400" dirty="0"/>
              <a:t>Convert to matrix multiply using the Toeplitz Matrix – </a:t>
            </a:r>
            <a:r>
              <a:rPr lang="en-GB" sz="2400" b="1" dirty="0"/>
              <a:t>Data is repeated</a:t>
            </a:r>
          </a:p>
          <a:p>
            <a:endParaRPr lang="en-GB" sz="2400" dirty="0"/>
          </a:p>
        </p:txBody>
      </p:sp>
      <p:pic>
        <p:nvPicPr>
          <p:cNvPr id="4" name="Picture 3" descr="26.png"/>
          <p:cNvPicPr>
            <a:picLocks noChangeAspect="1"/>
          </p:cNvPicPr>
          <p:nvPr/>
        </p:nvPicPr>
        <p:blipFill rotWithShape="1">
          <a:blip r:embed="rId2"/>
          <a:srcRect l="-23434" t="62919" r="-15391" b="10220"/>
          <a:stretch/>
        </p:blipFill>
        <p:spPr>
          <a:xfrm>
            <a:off x="2792569" y="5448300"/>
            <a:ext cx="6928834" cy="140969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Arrow: Down 8">
            <a:extLst>
              <a:ext uri="{FF2B5EF4-FFF2-40B4-BE49-F238E27FC236}">
                <a16:creationId xmlns:a16="http://schemas.microsoft.com/office/drawing/2014/main" id="{CA781C30-3462-9440-96ED-75261AC3B927}"/>
              </a:ext>
            </a:extLst>
          </p:cNvPr>
          <p:cNvSpPr/>
          <p:nvPr/>
        </p:nvSpPr>
        <p:spPr>
          <a:xfrm>
            <a:off x="4209141" y="3616028"/>
            <a:ext cx="3783496" cy="1693537"/>
          </a:xfrm>
          <a:prstGeom prst="downArrow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pPr algn="ctr"/>
            <a:r>
              <a:rPr lang="en-GB" sz="2400" dirty="0">
                <a:solidFill>
                  <a:schemeClr val="accent4"/>
                </a:solidFill>
              </a:rPr>
              <a:t>Convolution</a:t>
            </a:r>
          </a:p>
          <a:p>
            <a:pPr algn="ctr"/>
            <a:endParaRPr lang="en-GB" sz="2400" dirty="0">
              <a:solidFill>
                <a:schemeClr val="accent4"/>
              </a:solidFill>
            </a:endParaRPr>
          </a:p>
          <a:p>
            <a:pPr algn="ctr"/>
            <a:r>
              <a:rPr lang="en-GB" sz="2400" dirty="0">
                <a:solidFill>
                  <a:schemeClr val="accent4"/>
                </a:solidFill>
              </a:rPr>
              <a:t>Toeplitz Matrix</a:t>
            </a:r>
          </a:p>
        </p:txBody>
      </p:sp>
      <p:pic>
        <p:nvPicPr>
          <p:cNvPr id="10" name="Picture 9" descr="26.png">
            <a:extLst>
              <a:ext uri="{FF2B5EF4-FFF2-40B4-BE49-F238E27FC236}">
                <a16:creationId xmlns:a16="http://schemas.microsoft.com/office/drawing/2014/main" id="{3FCDD166-7ADC-9AC4-888C-F2461332C9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3434" t="6100" r="-15391" b="74106"/>
          <a:stretch/>
        </p:blipFill>
        <p:spPr>
          <a:xfrm>
            <a:off x="2792569" y="2466304"/>
            <a:ext cx="6928834" cy="1038896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110DC1F-2A7F-450E-ADD9-F89F5E5876EE}"/>
              </a:ext>
            </a:extLst>
          </p:cNvPr>
          <p:cNvGrpSpPr/>
          <p:nvPr/>
        </p:nvGrpSpPr>
        <p:grpSpPr>
          <a:xfrm>
            <a:off x="2767127" y="2100966"/>
            <a:ext cx="6205980" cy="408556"/>
            <a:chOff x="654992" y="1410166"/>
            <a:chExt cx="6205980" cy="40855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20BFA5A-4B3A-B87F-16FF-50FCB89D7FDB}"/>
                </a:ext>
              </a:extLst>
            </p:cNvPr>
            <p:cNvSpPr txBox="1"/>
            <p:nvPr/>
          </p:nvSpPr>
          <p:spPr>
            <a:xfrm>
              <a:off x="2931459" y="1414389"/>
              <a:ext cx="2173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F0B0782-67EB-4159-B2C1-4DF85CAB6441}"/>
                </a:ext>
              </a:extLst>
            </p:cNvPr>
            <p:cNvSpPr txBox="1"/>
            <p:nvPr/>
          </p:nvSpPr>
          <p:spPr>
            <a:xfrm>
              <a:off x="4572524" y="1410166"/>
              <a:ext cx="2288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AF5A28-1190-7353-17CF-756BB7D01114}"/>
                </a:ext>
              </a:extLst>
            </p:cNvPr>
            <p:cNvSpPr txBox="1"/>
            <p:nvPr/>
          </p:nvSpPr>
          <p:spPr>
            <a:xfrm>
              <a:off x="654992" y="1418612"/>
              <a:ext cx="3459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36C0B-07EE-4250-A743-CCA2054B0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</a:t>
            </a:r>
            <a:r>
              <a:rPr dirty="0"/>
              <a:t>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89295"/>
          </a:xfrm>
        </p:spPr>
        <p:txBody>
          <a:bodyPr>
            <a:normAutofit/>
          </a:bodyPr>
          <a:lstStyle/>
          <a:p>
            <a:r>
              <a:rPr lang="en-GB" sz="2400" dirty="0"/>
              <a:t>Considering a higher-dimensional convolution – here over 2 channels</a:t>
            </a:r>
            <a:br>
              <a:rPr lang="en-GB" sz="2000" dirty="0"/>
            </a:br>
            <a:endParaRPr sz="2000" dirty="0"/>
          </a:p>
        </p:txBody>
      </p:sp>
      <p:pic>
        <p:nvPicPr>
          <p:cNvPr id="4" name="Picture 3" descr="27.png"/>
          <p:cNvPicPr>
            <a:picLocks noChangeAspect="1"/>
          </p:cNvPicPr>
          <p:nvPr/>
        </p:nvPicPr>
        <p:blipFill rotWithShape="1">
          <a:blip r:embed="rId2"/>
          <a:srcRect l="11385" t="21578" r="18278" b="43854"/>
          <a:stretch/>
        </p:blipFill>
        <p:spPr>
          <a:xfrm>
            <a:off x="2794000" y="3835396"/>
            <a:ext cx="6002868" cy="154093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28E5A34-BB51-4C10-8624-E40955F3E484}"/>
              </a:ext>
            </a:extLst>
          </p:cNvPr>
          <p:cNvSpPr/>
          <p:nvPr/>
        </p:nvSpPr>
        <p:spPr>
          <a:xfrm>
            <a:off x="2793999" y="5127340"/>
            <a:ext cx="2455333" cy="258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495190D-249A-7C1C-B69E-C9EE4BF5FB3C}"/>
              </a:ext>
            </a:extLst>
          </p:cNvPr>
          <p:cNvGrpSpPr/>
          <p:nvPr/>
        </p:nvGrpSpPr>
        <p:grpSpPr>
          <a:xfrm>
            <a:off x="1465697" y="3229761"/>
            <a:ext cx="8798351" cy="400110"/>
            <a:chOff x="1465697" y="3018093"/>
            <a:chExt cx="8798351" cy="40011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C9553D-5E68-A544-6D5F-2B6CE9FD4278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8E0E527-0945-1272-263B-12D5119A7EB3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A3219DB-FB19-240B-12C0-7E3CAC16C05D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6E5C315D-B83E-B95E-B45A-EEC36789B546}"/>
              </a:ext>
            </a:extLst>
          </p:cNvPr>
          <p:cNvSpPr txBox="1"/>
          <p:nvPr/>
        </p:nvSpPr>
        <p:spPr>
          <a:xfrm>
            <a:off x="2369183" y="5377289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AE3CC0-17D5-2D63-A38D-3626054CA41E}"/>
              </a:ext>
            </a:extLst>
          </p:cNvPr>
          <p:cNvSpPr txBox="1"/>
          <p:nvPr/>
        </p:nvSpPr>
        <p:spPr>
          <a:xfrm>
            <a:off x="3576424" y="5391174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70D1C-898B-7CB0-3FF0-69BDAAF85727}"/>
              </a:ext>
            </a:extLst>
          </p:cNvPr>
          <p:cNvSpPr txBox="1"/>
          <p:nvPr/>
        </p:nvSpPr>
        <p:spPr>
          <a:xfrm>
            <a:off x="5070045" y="5385840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D71E03-C0E1-063C-0A14-83DE4A87B2C8}"/>
              </a:ext>
            </a:extLst>
          </p:cNvPr>
          <p:cNvSpPr txBox="1"/>
          <p:nvPr/>
        </p:nvSpPr>
        <p:spPr>
          <a:xfrm>
            <a:off x="6238445" y="5391174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6931D4-58C5-3196-93DC-0D626BEC8753}"/>
              </a:ext>
            </a:extLst>
          </p:cNvPr>
          <p:cNvSpPr txBox="1"/>
          <p:nvPr/>
        </p:nvSpPr>
        <p:spPr>
          <a:xfrm>
            <a:off x="1527490" y="4529829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3C82CF-FC20-1BE0-8BB7-EB06EC7FE581}"/>
              </a:ext>
            </a:extLst>
          </p:cNvPr>
          <p:cNvSpPr txBox="1"/>
          <p:nvPr/>
        </p:nvSpPr>
        <p:spPr>
          <a:xfrm>
            <a:off x="8890002" y="4529829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A7B1DE1-56E3-A25D-0965-54F47AF43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DB774B-8B1E-1F69-FCA2-CBD4FF5B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E2B4D-771A-684A-15AC-B30B3356D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</a:t>
            </a:r>
            <a:r>
              <a:rPr dirty="0"/>
              <a:t>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Considering a higher-dimensional convolution – here over 2 channels</a:t>
            </a:r>
          </a:p>
          <a:p>
            <a:pPr lvl="1"/>
            <a:r>
              <a:rPr lang="en-GB" sz="1700" dirty="0"/>
              <a:t>Toeplitz still applies</a:t>
            </a:r>
            <a:endParaRPr sz="1700" dirty="0"/>
          </a:p>
        </p:txBody>
      </p:sp>
      <p:pic>
        <p:nvPicPr>
          <p:cNvPr id="4" name="Picture 3" descr="28.png"/>
          <p:cNvPicPr>
            <a:picLocks noChangeAspect="1"/>
          </p:cNvPicPr>
          <p:nvPr/>
        </p:nvPicPr>
        <p:blipFill rotWithShape="1">
          <a:blip r:embed="rId2"/>
          <a:srcRect l="9697" t="36352" r="8835" b="5831"/>
          <a:stretch/>
        </p:blipFill>
        <p:spPr>
          <a:xfrm>
            <a:off x="2717800" y="4207933"/>
            <a:ext cx="6828664" cy="256635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7779DB-E340-0718-750D-E2F4106679BE}"/>
              </a:ext>
            </a:extLst>
          </p:cNvPr>
          <p:cNvSpPr/>
          <p:nvPr/>
        </p:nvSpPr>
        <p:spPr>
          <a:xfrm>
            <a:off x="2717800" y="4722509"/>
            <a:ext cx="3237606" cy="2051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87305D4-CCA3-4FE2-7100-C794C95448AE}"/>
              </a:ext>
            </a:extLst>
          </p:cNvPr>
          <p:cNvGrpSpPr/>
          <p:nvPr/>
        </p:nvGrpSpPr>
        <p:grpSpPr>
          <a:xfrm>
            <a:off x="1465697" y="3229761"/>
            <a:ext cx="8798351" cy="710150"/>
            <a:chOff x="1465697" y="3229761"/>
            <a:chExt cx="8798351" cy="71015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C331F51-67BD-649A-3915-C143788AE19A}"/>
                </a:ext>
              </a:extLst>
            </p:cNvPr>
            <p:cNvSpPr txBox="1"/>
            <p:nvPr/>
          </p:nvSpPr>
          <p:spPr>
            <a:xfrm>
              <a:off x="5254042" y="3232025"/>
              <a:ext cx="23284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 as Toeplitz matrix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569443-C1BF-69ED-E6F5-45E064B7CDBC}"/>
                </a:ext>
              </a:extLst>
            </p:cNvPr>
            <p:cNvSpPr txBox="1"/>
            <p:nvPr/>
          </p:nvSpPr>
          <p:spPr>
            <a:xfrm>
              <a:off x="7975600" y="3229761"/>
              <a:ext cx="2288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3EE379-2368-DFED-AA42-D2A6B77A3674}"/>
                </a:ext>
              </a:extLst>
            </p:cNvPr>
            <p:cNvSpPr txBox="1"/>
            <p:nvPr/>
          </p:nvSpPr>
          <p:spPr>
            <a:xfrm>
              <a:off x="1465697" y="3229761"/>
              <a:ext cx="3459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AEC3294-0CDF-6659-D426-BF61866BFAB3}"/>
              </a:ext>
            </a:extLst>
          </p:cNvPr>
          <p:cNvSpPr/>
          <p:nvPr/>
        </p:nvSpPr>
        <p:spPr>
          <a:xfrm>
            <a:off x="2793999" y="5127340"/>
            <a:ext cx="2455333" cy="258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E89DA0-CAFA-D512-EF06-362C70F79AC7}"/>
              </a:ext>
            </a:extLst>
          </p:cNvPr>
          <p:cNvSpPr txBox="1"/>
          <p:nvPr/>
        </p:nvSpPr>
        <p:spPr>
          <a:xfrm>
            <a:off x="2775581" y="4598860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DDCC5-4E1A-2291-8694-5D1702C8249D}"/>
              </a:ext>
            </a:extLst>
          </p:cNvPr>
          <p:cNvSpPr txBox="1"/>
          <p:nvPr/>
        </p:nvSpPr>
        <p:spPr>
          <a:xfrm>
            <a:off x="3982822" y="4612745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5AB53DC-6660-97B9-9049-7F76AE14823A}"/>
              </a:ext>
            </a:extLst>
          </p:cNvPr>
          <p:cNvSpPr txBox="1"/>
          <p:nvPr/>
        </p:nvSpPr>
        <p:spPr>
          <a:xfrm>
            <a:off x="1675581" y="4224126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8966EF6-1E10-5F08-C422-401D643F409E}"/>
              </a:ext>
            </a:extLst>
          </p:cNvPr>
          <p:cNvSpPr txBox="1"/>
          <p:nvPr/>
        </p:nvSpPr>
        <p:spPr>
          <a:xfrm>
            <a:off x="9523257" y="4227205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66D96E3-FC7A-4570-70F3-701F69E1097B}"/>
              </a:ext>
            </a:extLst>
          </p:cNvPr>
          <p:cNvSpPr/>
          <p:nvPr/>
        </p:nvSpPr>
        <p:spPr>
          <a:xfrm>
            <a:off x="7253483" y="4689785"/>
            <a:ext cx="930445" cy="2051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B023F50-9388-1F52-360C-59705645D90D}"/>
              </a:ext>
            </a:extLst>
          </p:cNvPr>
          <p:cNvSpPr txBox="1"/>
          <p:nvPr/>
        </p:nvSpPr>
        <p:spPr>
          <a:xfrm>
            <a:off x="7176724" y="5091000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869B50-2D5A-45F2-2530-F28AA2A14541}"/>
              </a:ext>
            </a:extLst>
          </p:cNvPr>
          <p:cNvSpPr txBox="1"/>
          <p:nvPr/>
        </p:nvSpPr>
        <p:spPr>
          <a:xfrm>
            <a:off x="7176724" y="6365332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CA1D4-202A-94A9-562B-68BD26F96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</a:t>
            </a:r>
            <a:r>
              <a:rPr dirty="0"/>
              <a:t>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Considering multiple higher-dimensional convolution – here 2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400" dirty="0"/>
              <a:t> 2 channels</a:t>
            </a:r>
            <a:br>
              <a:rPr lang="en-GB" sz="2300" dirty="0"/>
            </a:br>
            <a:endParaRPr lang="en-GB" sz="2300" dirty="0"/>
          </a:p>
        </p:txBody>
      </p:sp>
      <p:pic>
        <p:nvPicPr>
          <p:cNvPr id="4" name="Picture 3" descr="29.png"/>
          <p:cNvPicPr>
            <a:picLocks noChangeAspect="1"/>
          </p:cNvPicPr>
          <p:nvPr/>
        </p:nvPicPr>
        <p:blipFill rotWithShape="1">
          <a:blip r:embed="rId2"/>
          <a:srcRect l="9787" t="20085" r="18944" b="35333"/>
          <a:stretch/>
        </p:blipFill>
        <p:spPr>
          <a:xfrm>
            <a:off x="2775581" y="3818472"/>
            <a:ext cx="5987419" cy="209770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E4908E5-8F13-F201-8284-C52A41ED42C2}"/>
              </a:ext>
            </a:extLst>
          </p:cNvPr>
          <p:cNvSpPr/>
          <p:nvPr/>
        </p:nvSpPr>
        <p:spPr>
          <a:xfrm>
            <a:off x="5278810" y="5365252"/>
            <a:ext cx="2002524" cy="3805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F182101-1C74-33F2-20CD-90016626B0BC}"/>
              </a:ext>
            </a:extLst>
          </p:cNvPr>
          <p:cNvGrpSpPr/>
          <p:nvPr/>
        </p:nvGrpSpPr>
        <p:grpSpPr>
          <a:xfrm>
            <a:off x="1465697" y="3229761"/>
            <a:ext cx="8798351" cy="400110"/>
            <a:chOff x="1465697" y="3018093"/>
            <a:chExt cx="8798351" cy="40011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3E770AF-5475-A90C-95C7-5B0B852C41F0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F2E4B80-3C0B-4241-62C2-01A0060667A2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FB5157C-4EA3-AF25-5087-1EA2B56F3204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3543B2F3-4979-18D0-A4CB-AAAA367C8645}"/>
              </a:ext>
            </a:extLst>
          </p:cNvPr>
          <p:cNvSpPr txBox="1"/>
          <p:nvPr/>
        </p:nvSpPr>
        <p:spPr>
          <a:xfrm>
            <a:off x="2451584" y="5908521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FE00E7-A397-6BB8-190B-365652DC5F29}"/>
              </a:ext>
            </a:extLst>
          </p:cNvPr>
          <p:cNvSpPr txBox="1"/>
          <p:nvPr/>
        </p:nvSpPr>
        <p:spPr>
          <a:xfrm>
            <a:off x="3576985" y="5907249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8B88E10-2EB7-F978-A5A2-180353AE325F}"/>
              </a:ext>
            </a:extLst>
          </p:cNvPr>
          <p:cNvSpPr txBox="1"/>
          <p:nvPr/>
        </p:nvSpPr>
        <p:spPr>
          <a:xfrm>
            <a:off x="1675581" y="4511988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380F50-D136-2782-6D45-3EBD579E55DF}"/>
              </a:ext>
            </a:extLst>
          </p:cNvPr>
          <p:cNvSpPr txBox="1"/>
          <p:nvPr/>
        </p:nvSpPr>
        <p:spPr>
          <a:xfrm>
            <a:off x="8763000" y="4511988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A87205-0595-C9FA-FC5F-C4830C0AE409}"/>
              </a:ext>
            </a:extLst>
          </p:cNvPr>
          <p:cNvSpPr txBox="1"/>
          <p:nvPr/>
        </p:nvSpPr>
        <p:spPr>
          <a:xfrm>
            <a:off x="5144036" y="5908521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FA78D09-522F-A5BA-B798-B0A7656EF300}"/>
              </a:ext>
            </a:extLst>
          </p:cNvPr>
          <p:cNvSpPr txBox="1"/>
          <p:nvPr/>
        </p:nvSpPr>
        <p:spPr>
          <a:xfrm>
            <a:off x="6269437" y="5907249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92A6F4-85A6-43A3-CE03-097DA7B887A6}"/>
              </a:ext>
            </a:extLst>
          </p:cNvPr>
          <p:cNvSpPr txBox="1"/>
          <p:nvPr/>
        </p:nvSpPr>
        <p:spPr>
          <a:xfrm>
            <a:off x="1675581" y="5341283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D1AF758-747E-CA3C-3B78-9D21FC845D50}"/>
              </a:ext>
            </a:extLst>
          </p:cNvPr>
          <p:cNvSpPr txBox="1"/>
          <p:nvPr/>
        </p:nvSpPr>
        <p:spPr>
          <a:xfrm>
            <a:off x="8756797" y="5341283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24DA545-555E-B69C-6E70-7F841FFD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7FDD60A-DBC2-8D1D-B27C-4781C1565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1EE2CE-28AA-0F00-47DF-E13C4B14A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Convolution </a:t>
            </a:r>
            <a:r>
              <a:rPr dirty="0"/>
              <a:t>Layer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Considering multiple higher-dimensional convolution – here 2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400" dirty="0"/>
              <a:t> 2 channels</a:t>
            </a:r>
          </a:p>
          <a:p>
            <a:pPr lvl="1"/>
            <a:r>
              <a:rPr lang="en-GB" sz="1700" dirty="0"/>
              <a:t>Toeplitz still applies</a:t>
            </a:r>
            <a:br>
              <a:rPr lang="en-GB" sz="2400" dirty="0"/>
            </a:br>
            <a:endParaRPr sz="2400" dirty="0"/>
          </a:p>
        </p:txBody>
      </p:sp>
      <p:pic>
        <p:nvPicPr>
          <p:cNvPr id="4" name="Picture 3" descr="30.png"/>
          <p:cNvPicPr>
            <a:picLocks noChangeAspect="1"/>
          </p:cNvPicPr>
          <p:nvPr/>
        </p:nvPicPr>
        <p:blipFill rotWithShape="1">
          <a:blip r:embed="rId2"/>
          <a:srcRect l="9777" t="39277" r="9298" b="-1038"/>
          <a:stretch/>
        </p:blipFill>
        <p:spPr>
          <a:xfrm>
            <a:off x="2709334" y="4224126"/>
            <a:ext cx="6813924" cy="2541316"/>
          </a:xfrm>
          <a:prstGeom prst="rect">
            <a:avLst/>
          </a:prstGeom>
          <a:solidFill>
            <a:schemeClr val="tx1"/>
          </a:solidFill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2C3064C4-8CC4-9097-CA9E-AB2E61051DD1}"/>
              </a:ext>
            </a:extLst>
          </p:cNvPr>
          <p:cNvGrpSpPr/>
          <p:nvPr/>
        </p:nvGrpSpPr>
        <p:grpSpPr>
          <a:xfrm>
            <a:off x="1465697" y="3229761"/>
            <a:ext cx="8798351" cy="708951"/>
            <a:chOff x="1465697" y="3229761"/>
            <a:chExt cx="8798351" cy="70895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60B4CA-DEC7-8B21-D7B4-124AF538096F}"/>
                </a:ext>
              </a:extLst>
            </p:cNvPr>
            <p:cNvSpPr txBox="1"/>
            <p:nvPr/>
          </p:nvSpPr>
          <p:spPr>
            <a:xfrm>
              <a:off x="5310095" y="3230826"/>
              <a:ext cx="22226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 as Toeplitz matrix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6D82D3-82AD-5C4C-80A5-3659266633A2}"/>
                </a:ext>
              </a:extLst>
            </p:cNvPr>
            <p:cNvSpPr txBox="1"/>
            <p:nvPr/>
          </p:nvSpPr>
          <p:spPr>
            <a:xfrm>
              <a:off x="7975600" y="3229761"/>
              <a:ext cx="2288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FB4AEB8-635F-B2A0-0A58-043635540C6C}"/>
                </a:ext>
              </a:extLst>
            </p:cNvPr>
            <p:cNvSpPr txBox="1"/>
            <p:nvPr/>
          </p:nvSpPr>
          <p:spPr>
            <a:xfrm>
              <a:off x="1465697" y="3229761"/>
              <a:ext cx="3459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5918085E-6BDC-A081-0532-6EC5C5E7CDA4}"/>
              </a:ext>
            </a:extLst>
          </p:cNvPr>
          <p:cNvSpPr/>
          <p:nvPr/>
        </p:nvSpPr>
        <p:spPr>
          <a:xfrm>
            <a:off x="2793999" y="5127340"/>
            <a:ext cx="2455333" cy="258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E1CE57-3135-CF23-D3DD-351541CDEF88}"/>
              </a:ext>
            </a:extLst>
          </p:cNvPr>
          <p:cNvSpPr txBox="1"/>
          <p:nvPr/>
        </p:nvSpPr>
        <p:spPr>
          <a:xfrm>
            <a:off x="2775581" y="4938971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6BAAC4E-A93B-2C54-665E-067DCE3CD37D}"/>
              </a:ext>
            </a:extLst>
          </p:cNvPr>
          <p:cNvSpPr txBox="1"/>
          <p:nvPr/>
        </p:nvSpPr>
        <p:spPr>
          <a:xfrm>
            <a:off x="3982822" y="4952856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AFD537-FA04-34DE-77AF-200144E2E89B}"/>
              </a:ext>
            </a:extLst>
          </p:cNvPr>
          <p:cNvSpPr txBox="1"/>
          <p:nvPr/>
        </p:nvSpPr>
        <p:spPr>
          <a:xfrm>
            <a:off x="1675581" y="4224126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50B69F-1F06-7D8C-9DAD-1B4A4827741D}"/>
              </a:ext>
            </a:extLst>
          </p:cNvPr>
          <p:cNvSpPr txBox="1"/>
          <p:nvPr/>
        </p:nvSpPr>
        <p:spPr>
          <a:xfrm>
            <a:off x="9523257" y="4227205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2443472-5DCB-3127-61F7-A888F8A37740}"/>
              </a:ext>
            </a:extLst>
          </p:cNvPr>
          <p:cNvSpPr/>
          <p:nvPr/>
        </p:nvSpPr>
        <p:spPr>
          <a:xfrm>
            <a:off x="7253483" y="4689785"/>
            <a:ext cx="930445" cy="205177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ECDFF5-6911-E0F2-E90E-4BEA5264A225}"/>
              </a:ext>
            </a:extLst>
          </p:cNvPr>
          <p:cNvSpPr txBox="1"/>
          <p:nvPr/>
        </p:nvSpPr>
        <p:spPr>
          <a:xfrm>
            <a:off x="7176724" y="5091000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1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A1A1CB-92F2-F7A3-9F7B-FF55A6BDCFC9}"/>
              </a:ext>
            </a:extLst>
          </p:cNvPr>
          <p:cNvSpPr txBox="1"/>
          <p:nvPr/>
        </p:nvSpPr>
        <p:spPr>
          <a:xfrm>
            <a:off x="7176724" y="6365332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7A73E5-E965-9B64-D315-790635CD6C90}"/>
              </a:ext>
            </a:extLst>
          </p:cNvPr>
          <p:cNvSpPr txBox="1"/>
          <p:nvPr/>
        </p:nvSpPr>
        <p:spPr>
          <a:xfrm>
            <a:off x="1675581" y="4547468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FBE64C2-5391-BDCD-0BE2-45D709F71C2E}"/>
              </a:ext>
            </a:extLst>
          </p:cNvPr>
          <p:cNvSpPr txBox="1"/>
          <p:nvPr/>
        </p:nvSpPr>
        <p:spPr>
          <a:xfrm>
            <a:off x="9523257" y="4550547"/>
            <a:ext cx="1266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Channel 2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39E41-E1E2-B119-1919-915869D56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1.png"/>
          <p:cNvPicPr>
            <a:picLocks noChangeAspect="1"/>
          </p:cNvPicPr>
          <p:nvPr/>
        </p:nvPicPr>
        <p:blipFill rotWithShape="1">
          <a:blip r:embed="rId2"/>
          <a:srcRect l="-603" t="28862" r="-832" b="15014"/>
          <a:stretch/>
        </p:blipFill>
        <p:spPr>
          <a:xfrm>
            <a:off x="2060618" y="3691939"/>
            <a:ext cx="8086959" cy="309522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BC8D9-9E87-4397-EB29-BDE03DDDE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Generally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For any batch size N, any level of parallelism, any number of input or output channels, we can similarly extend matrices</a:t>
            </a:r>
          </a:p>
          <a:p>
            <a:r>
              <a:rPr lang="en-GB" sz="2400" dirty="0"/>
              <a:t>And GEMM will work it's magic</a:t>
            </a:r>
            <a:endParaRPr sz="2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0DA42F8-2D01-879E-4FD3-075C4EF3B206}"/>
              </a:ext>
            </a:extLst>
          </p:cNvPr>
          <p:cNvGrpSpPr/>
          <p:nvPr/>
        </p:nvGrpSpPr>
        <p:grpSpPr>
          <a:xfrm>
            <a:off x="1465697" y="3229761"/>
            <a:ext cx="8798351" cy="400110"/>
            <a:chOff x="1465697" y="3018093"/>
            <a:chExt cx="8798351" cy="40011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F3FC69B-5D3E-20AF-C3DC-CE16E85CA5AF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CB0E06-F60B-EE83-FF38-5C54366A017B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30A003-887D-4D85-2153-5E5E920C3EA0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06E9F-93DE-1D7E-16AA-696487FBB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Computational</a:t>
            </a:r>
            <a:r>
              <a:rPr lang="en-GB" dirty="0"/>
              <a:t> Transforms</a:t>
            </a:r>
            <a:endParaRPr dirty="0"/>
          </a:p>
          <a:p>
            <a:endParaRPr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060990-746E-D8C7-65BE-02BAEF3A17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44375D-B5E6-FAA8-E646-D638053F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9ACB9-1517-3ED6-1356-AC0187693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Computation Transformations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Goal: Bitwise same result, but reduce number of operations</a:t>
            </a:r>
          </a:p>
          <a:p>
            <a:r>
              <a:rPr lang="en-GB" sz="2400" dirty="0"/>
              <a:t>Focuses mostly on compute</a:t>
            </a:r>
            <a:br>
              <a:rPr lang="en-GB" sz="2400" dirty="0"/>
            </a:br>
            <a:endParaRPr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885180-44FB-E35F-E408-F2E10AAA0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16A42-FCE7-45E8-B121-003E0736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416D0-00C9-DE88-55EF-4F8B572E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It's all about data-structure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F570-D6D8-C9BE-9F93-8BDED476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It's all about data-structure</a:t>
            </a:r>
          </a:p>
          <a:p>
            <a:pPr lvl="1"/>
            <a:r>
              <a:rPr lang="en-GB" sz="2000" dirty="0"/>
              <a:t>It's all about data-structure</a:t>
            </a:r>
          </a:p>
          <a:p>
            <a:pPr lvl="2"/>
            <a:r>
              <a:rPr lang="en-GB" sz="1600" dirty="0"/>
              <a:t>It's all about data-structure</a:t>
            </a:r>
          </a:p>
          <a:p>
            <a:endParaRPr lang="en-GB" sz="2400" dirty="0"/>
          </a:p>
          <a:p>
            <a:r>
              <a:rPr lang="en-GB" sz="2400" dirty="0"/>
              <a:t>If you want to be fast</a:t>
            </a:r>
          </a:p>
          <a:p>
            <a:pPr lvl="1"/>
            <a:r>
              <a:rPr lang="en-GB" sz="2000" dirty="0"/>
              <a:t>It's all about data-structure</a:t>
            </a:r>
          </a:p>
          <a:p>
            <a:endParaRPr lang="en-GB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327F3E-1EEC-2D28-74D1-293F99B43D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" t="3875"/>
          <a:stretch/>
        </p:blipFill>
        <p:spPr>
          <a:xfrm>
            <a:off x="4377267" y="2912533"/>
            <a:ext cx="7814733" cy="21166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05887D-ABB3-598C-A821-0DEB36387A90}"/>
              </a:ext>
            </a:extLst>
          </p:cNvPr>
          <p:cNvSpPr txBox="1"/>
          <p:nvPr/>
        </p:nvSpPr>
        <p:spPr>
          <a:xfrm>
            <a:off x="9901825" y="4987332"/>
            <a:ext cx="23002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Best-case scenario</a:t>
            </a:r>
            <a:endParaRPr lang="en-GB" sz="2000" dirty="0">
              <a:solidFill>
                <a:schemeClr val="accent4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4DE31-BB59-95FF-70CA-E20D1721F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34DFA-2F9E-F60F-900A-BB75D89A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128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Gauss’s Multiplication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99255"/>
            <a:ext cx="10515600" cy="4077707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Naïve implementation: 4 multiplications + 3 additions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Optimised: 3 multiplications + 5 additions</a:t>
            </a:r>
          </a:p>
        </p:txBody>
      </p:sp>
      <p:pic>
        <p:nvPicPr>
          <p:cNvPr id="6" name="Picture 5" descr="34.png">
            <a:extLst>
              <a:ext uri="{FF2B5EF4-FFF2-40B4-BE49-F238E27FC236}">
                <a16:creationId xmlns:a16="http://schemas.microsoft.com/office/drawing/2014/main" id="{E4346BB6-0DB4-174D-0FC2-AF0929F5B8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310" b="12775"/>
          <a:stretch/>
        </p:blipFill>
        <p:spPr>
          <a:xfrm>
            <a:off x="2152650" y="2682672"/>
            <a:ext cx="7886700" cy="285756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F3CC087-2901-A535-5F1E-180392A6D3D0}"/>
              </a:ext>
            </a:extLst>
          </p:cNvPr>
          <p:cNvGrpSpPr/>
          <p:nvPr/>
        </p:nvGrpSpPr>
        <p:grpSpPr>
          <a:xfrm>
            <a:off x="2152650" y="1481070"/>
            <a:ext cx="7886700" cy="618186"/>
            <a:chOff x="2152650" y="1481070"/>
            <a:chExt cx="7886700" cy="618186"/>
          </a:xfrm>
        </p:grpSpPr>
        <p:pic>
          <p:nvPicPr>
            <p:cNvPr id="4" name="Picture 3" descr="34.png"/>
            <p:cNvPicPr>
              <a:picLocks noChangeAspect="1"/>
            </p:cNvPicPr>
            <p:nvPr/>
          </p:nvPicPr>
          <p:blipFill rotWithShape="1">
            <a:blip r:embed="rId2"/>
            <a:srcRect b="87471"/>
            <a:stretch/>
          </p:blipFill>
          <p:spPr>
            <a:xfrm>
              <a:off x="2152650" y="1481070"/>
              <a:ext cx="7886700" cy="61818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F0023C-CFA2-B1B2-2A11-DB6594F27FA0}"/>
                </a:ext>
              </a:extLst>
            </p:cNvPr>
            <p:cNvSpPr/>
            <p:nvPr/>
          </p:nvSpPr>
          <p:spPr>
            <a:xfrm>
              <a:off x="9815689" y="1840089"/>
              <a:ext cx="152400" cy="14675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C723C61-2F83-7A0C-35DA-61547D766804}"/>
              </a:ext>
            </a:extLst>
          </p:cNvPr>
          <p:cNvSpPr/>
          <p:nvPr/>
        </p:nvSpPr>
        <p:spPr>
          <a:xfrm>
            <a:off x="11274457" y="103695"/>
            <a:ext cx="796565" cy="40766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1805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23697B8-7F87-8396-6720-F1F442B61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B297B41-355F-153A-06D7-409B08047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Karatsuba's </a:t>
            </a:r>
            <a:r>
              <a:rPr dirty="0"/>
              <a:t>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Apply Gauss' trick for imaginary numbers to multiplying large integers</a:t>
            </a:r>
          </a:p>
          <a:p>
            <a:r>
              <a:rPr lang="en-GB" sz="2400" dirty="0"/>
              <a:t>Recursively split large numbers into numbers half the size using adds, shifts and smaller multiplications</a:t>
            </a:r>
          </a:p>
          <a:p>
            <a:r>
              <a:rPr lang="en-GB" sz="2400" dirty="0"/>
              <a:t>Reduces complexity from O(N</a:t>
            </a:r>
            <a:r>
              <a:rPr lang="en-GB" sz="2400" baseline="30000" dirty="0"/>
              <a:t>2</a:t>
            </a:r>
            <a:r>
              <a:rPr lang="en-GB" sz="2400" dirty="0"/>
              <a:t>) to O(N</a:t>
            </a:r>
            <a:r>
              <a:rPr lang="en-GB" sz="2400" baseline="30000" dirty="0"/>
              <a:t>1.58</a:t>
            </a:r>
            <a:r>
              <a:rPr lang="en-GB" sz="2400" dirty="0"/>
              <a:t>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723C61-2F83-7A0C-35DA-61547D766804}"/>
              </a:ext>
            </a:extLst>
          </p:cNvPr>
          <p:cNvSpPr/>
          <p:nvPr/>
        </p:nvSpPr>
        <p:spPr>
          <a:xfrm>
            <a:off x="11274457" y="103695"/>
            <a:ext cx="796565" cy="40766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1960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F50D9-63DB-EEE3-8B36-6E472384B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00AAF9-A1DE-2E61-BA7D-F7CC46014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48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Strassen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275" y="3515932"/>
            <a:ext cx="9315450" cy="2661030"/>
          </a:xfrm>
        </p:spPr>
        <p:txBody>
          <a:bodyPr>
            <a:noAutofit/>
          </a:bodyPr>
          <a:lstStyle/>
          <a:p>
            <a:pPr algn="ctr"/>
            <a:r>
              <a:rPr lang="en-GB" sz="2400" dirty="0"/>
              <a:t>Naïve implementation: 8 multiplications + 4 additions</a:t>
            </a:r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endParaRPr lang="en-GB" sz="2400" dirty="0"/>
          </a:p>
          <a:p>
            <a:pPr algn="ctr"/>
            <a:r>
              <a:rPr lang="en-GB" sz="2400" dirty="0"/>
              <a:t>Optimised: 7 multiplications + 18 additions</a:t>
            </a:r>
          </a:p>
          <a:p>
            <a:pPr lvl="1" algn="ctr"/>
            <a:r>
              <a:rPr lang="en-GB" sz="2400" dirty="0"/>
              <a:t>7 multiplications + 13 additions (for constant B matrix – weights)</a:t>
            </a:r>
            <a:endParaRPr sz="2400" dirty="0"/>
          </a:p>
        </p:txBody>
      </p:sp>
      <p:pic>
        <p:nvPicPr>
          <p:cNvPr id="4" name="Picture 3" descr="35.png"/>
          <p:cNvPicPr>
            <a:picLocks noChangeAspect="1"/>
          </p:cNvPicPr>
          <p:nvPr/>
        </p:nvPicPr>
        <p:blipFill rotWithShape="1">
          <a:blip r:embed="rId2"/>
          <a:srcRect t="901" b="62591"/>
          <a:stretch/>
        </p:blipFill>
        <p:spPr>
          <a:xfrm>
            <a:off x="1833034" y="1390915"/>
            <a:ext cx="8519054" cy="2094312"/>
          </a:xfrm>
          <a:prstGeom prst="rect">
            <a:avLst/>
          </a:prstGeom>
        </p:spPr>
      </p:pic>
      <p:pic>
        <p:nvPicPr>
          <p:cNvPr id="6" name="Picture 5" descr="35.png">
            <a:extLst>
              <a:ext uri="{FF2B5EF4-FFF2-40B4-BE49-F238E27FC236}">
                <a16:creationId xmlns:a16="http://schemas.microsoft.com/office/drawing/2014/main" id="{8D052F35-7E2C-EFA0-172B-D137319D0F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380" t="50742" r="-1" b="27174"/>
          <a:stretch/>
        </p:blipFill>
        <p:spPr>
          <a:xfrm>
            <a:off x="1833033" y="3973130"/>
            <a:ext cx="8519054" cy="1262130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2303BB0-CA75-0401-F091-6F92EAAFAECD}"/>
              </a:ext>
            </a:extLst>
          </p:cNvPr>
          <p:cNvSpPr/>
          <p:nvPr/>
        </p:nvSpPr>
        <p:spPr>
          <a:xfrm>
            <a:off x="11274457" y="103695"/>
            <a:ext cx="796565" cy="40766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1969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EC1B51-9730-A2EF-0111-7D5F97FDB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BEC459F-FF7C-FBE6-F613-38F9DCA43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Strassen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Reduce the complexity of matrix multiplication from O(N</a:t>
            </a:r>
            <a:r>
              <a:rPr lang="en-GB" sz="2400" baseline="30000" dirty="0"/>
              <a:t>3</a:t>
            </a:r>
            <a:r>
              <a:rPr lang="en-GB" sz="2400" dirty="0"/>
              <a:t>) to O(N</a:t>
            </a:r>
            <a:r>
              <a:rPr lang="en-GB" sz="2400" baseline="30000" dirty="0"/>
              <a:t>2.807</a:t>
            </a:r>
            <a:r>
              <a:rPr lang="en-GB" sz="2400" dirty="0"/>
              <a:t>) by reducing multiplications</a:t>
            </a:r>
          </a:p>
          <a:p>
            <a:r>
              <a:rPr lang="en-GB" sz="2400" dirty="0"/>
              <a:t>Comes at the price of reduced numerical stability and requires significantly more memory</a:t>
            </a:r>
            <a:endParaRPr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164A663-DD9B-7225-72E4-F662AE9082CA}"/>
              </a:ext>
            </a:extLst>
          </p:cNvPr>
          <p:cNvSpPr/>
          <p:nvPr/>
        </p:nvSpPr>
        <p:spPr>
          <a:xfrm>
            <a:off x="11274457" y="103695"/>
            <a:ext cx="796565" cy="40766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1969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9B68F8-AC8D-3876-E6EF-3B6EBFFCB2BE}"/>
              </a:ext>
            </a:extLst>
          </p:cNvPr>
          <p:cNvGrpSpPr/>
          <p:nvPr/>
        </p:nvGrpSpPr>
        <p:grpSpPr>
          <a:xfrm>
            <a:off x="5835134" y="1695805"/>
            <a:ext cx="5797710" cy="3762605"/>
            <a:chOff x="5835134" y="1825625"/>
            <a:chExt cx="5797710" cy="3762605"/>
          </a:xfrm>
        </p:grpSpPr>
        <p:pic>
          <p:nvPicPr>
            <p:cNvPr id="4" name="Picture 3" descr="36.png"/>
            <p:cNvPicPr>
              <a:picLocks noChangeAspect="1"/>
            </p:cNvPicPr>
            <p:nvPr/>
          </p:nvPicPr>
          <p:blipFill rotWithShape="1">
            <a:blip r:embed="rId2"/>
            <a:srcRect l="18814" t="24654" r="27021" b="21066"/>
            <a:stretch/>
          </p:blipFill>
          <p:spPr>
            <a:xfrm>
              <a:off x="5835134" y="1825625"/>
              <a:ext cx="5797710" cy="376260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DA35E4-BECF-7E24-1D31-07B6EDF49CFD}"/>
                </a:ext>
              </a:extLst>
            </p:cNvPr>
            <p:cNvSpPr txBox="1"/>
            <p:nvPr/>
          </p:nvSpPr>
          <p:spPr>
            <a:xfrm>
              <a:off x="8528755" y="5218898"/>
              <a:ext cx="169897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Size, N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F8DFDB1-462A-81BF-BB27-8D23CA6D3490}"/>
                </a:ext>
              </a:extLst>
            </p:cNvPr>
            <p:cNvSpPr txBox="1"/>
            <p:nvPr/>
          </p:nvSpPr>
          <p:spPr>
            <a:xfrm rot="16200000">
              <a:off x="5170311" y="3351579"/>
              <a:ext cx="1698978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bg1"/>
                  </a:solidFill>
                </a:rPr>
                <a:t>Complexity</a:t>
              </a:r>
            </a:p>
          </p:txBody>
        </p:sp>
      </p:grp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022E518-1DEB-B04B-8240-371FFCE75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2981" y="6356352"/>
            <a:ext cx="1326038" cy="365125"/>
          </a:xfrm>
        </p:spPr>
        <p:txBody>
          <a:bodyPr/>
          <a:lstStyle/>
          <a:p>
            <a:r>
              <a:rPr lang="en-GB" dirty="0"/>
              <a:t>Andrew W. Rose Imperial College London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15E9C57-FE53-FA69-9516-AA0F1E779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Winograd 1D – F(2,3)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Targeting convolutions instead of matrix multiply</a:t>
            </a:r>
          </a:p>
          <a:p>
            <a:r>
              <a:rPr lang="en-GB" sz="2400" dirty="0"/>
              <a:t>Notation: F(size of output, filter size)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Naïve implementation: 6 multiplications + 4 additions</a:t>
            </a:r>
            <a:endParaRPr sz="2400" dirty="0"/>
          </a:p>
        </p:txBody>
      </p:sp>
      <p:pic>
        <p:nvPicPr>
          <p:cNvPr id="4" name="Picture 3" descr="37.png"/>
          <p:cNvPicPr>
            <a:picLocks noChangeAspect="1"/>
          </p:cNvPicPr>
          <p:nvPr/>
        </p:nvPicPr>
        <p:blipFill rotWithShape="1">
          <a:blip r:embed="rId2"/>
          <a:srcRect l="8557" t="17836" r="40358" b="57199"/>
          <a:stretch/>
        </p:blipFill>
        <p:spPr>
          <a:xfrm>
            <a:off x="3024980" y="2690361"/>
            <a:ext cx="3882981" cy="13221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A7B269-8936-C8CA-558C-DF3130BF737F}"/>
              </a:ext>
            </a:extLst>
          </p:cNvPr>
          <p:cNvSpPr/>
          <p:nvPr/>
        </p:nvSpPr>
        <p:spPr>
          <a:xfrm>
            <a:off x="11274457" y="103695"/>
            <a:ext cx="796565" cy="40766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1980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632576-9216-7E1F-2BC7-2A3E3CC87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56CC49-DC68-17EC-4BCA-497D59BC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Winograd 1D – F(2,3)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Targeting convolutions instead of matrix multiply</a:t>
            </a:r>
          </a:p>
          <a:p>
            <a:r>
              <a:rPr lang="en-GB" sz="2400" dirty="0"/>
              <a:t>Notation: F(size of output, filter size)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4 multiplications + 12 additions + 2 shifts</a:t>
            </a:r>
          </a:p>
          <a:p>
            <a:r>
              <a:rPr lang="en-GB" sz="2400" dirty="0"/>
              <a:t>4 multiplications + 8 additions (for constant weights)</a:t>
            </a:r>
            <a:br>
              <a:rPr lang="en-GB" sz="2400" dirty="0"/>
            </a:br>
            <a:endParaRPr sz="24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A0CA99-8C7B-8B19-6425-9916980024E9}"/>
              </a:ext>
            </a:extLst>
          </p:cNvPr>
          <p:cNvGrpSpPr/>
          <p:nvPr/>
        </p:nvGrpSpPr>
        <p:grpSpPr>
          <a:xfrm>
            <a:off x="3037857" y="2684718"/>
            <a:ext cx="6116767" cy="2616448"/>
            <a:chOff x="2873061" y="2870970"/>
            <a:chExt cx="6116767" cy="2616448"/>
          </a:xfrm>
        </p:grpSpPr>
        <p:pic>
          <p:nvPicPr>
            <p:cNvPr id="5" name="Picture 4" descr="38.png">
              <a:extLst>
                <a:ext uri="{FF2B5EF4-FFF2-40B4-BE49-F238E27FC236}">
                  <a16:creationId xmlns:a16="http://schemas.microsoft.com/office/drawing/2014/main" id="{99CEDE7D-6D2E-B3CF-4011-4B189915DD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00" t="17793" r="10826" b="57242"/>
            <a:stretch/>
          </p:blipFill>
          <p:spPr>
            <a:xfrm>
              <a:off x="2873061" y="2870970"/>
              <a:ext cx="6116767" cy="1322122"/>
            </a:xfrm>
            <a:prstGeom prst="rect">
              <a:avLst/>
            </a:prstGeom>
          </p:spPr>
        </p:pic>
        <p:pic>
          <p:nvPicPr>
            <p:cNvPr id="6" name="Picture 5" descr="38.png">
              <a:extLst>
                <a:ext uri="{FF2B5EF4-FFF2-40B4-BE49-F238E27FC236}">
                  <a16:creationId xmlns:a16="http://schemas.microsoft.com/office/drawing/2014/main" id="{DEB407E2-FFE4-4840-4C0F-6040DCC59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700" t="52750" r="10826" b="22810"/>
            <a:stretch/>
          </p:blipFill>
          <p:spPr>
            <a:xfrm>
              <a:off x="2873061" y="4193093"/>
              <a:ext cx="6116767" cy="1294325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31D4D527-FB97-DFFD-7668-1CD8C5CBA028}"/>
              </a:ext>
            </a:extLst>
          </p:cNvPr>
          <p:cNvSpPr/>
          <p:nvPr/>
        </p:nvSpPr>
        <p:spPr>
          <a:xfrm>
            <a:off x="11274457" y="103695"/>
            <a:ext cx="796565" cy="40766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1980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023B4B-2336-C51A-B1A0-C11C28AA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8ABC1F-C3C5-61AC-5E75-5A9F0CAE7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1848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Winograd 2D - F(2x2, 3x3)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1D Winograd is nested to make 2D Winograd</a:t>
            </a:r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r>
              <a:rPr lang="en-GB" sz="2400" dirty="0"/>
              <a:t>Naïve implementation: 36 multiplications</a:t>
            </a:r>
          </a:p>
          <a:p>
            <a:r>
              <a:rPr lang="en-GB" sz="2400" dirty="0"/>
              <a:t>Winograd: 16 multiplications ≈ 2.25 times reduction</a:t>
            </a:r>
            <a:br>
              <a:rPr lang="en-GB" sz="2400" dirty="0"/>
            </a:br>
            <a:endParaRPr lang="en-GB" sz="2400" dirty="0"/>
          </a:p>
        </p:txBody>
      </p:sp>
      <p:pic>
        <p:nvPicPr>
          <p:cNvPr id="4" name="Picture 3" descr="39.png"/>
          <p:cNvPicPr>
            <a:picLocks noChangeAspect="1"/>
          </p:cNvPicPr>
          <p:nvPr/>
        </p:nvPicPr>
        <p:blipFill rotWithShape="1">
          <a:blip r:embed="rId2"/>
          <a:srcRect l="7968" t="26331" b="32394"/>
          <a:stretch/>
        </p:blipFill>
        <p:spPr>
          <a:xfrm>
            <a:off x="2353733" y="2931716"/>
            <a:ext cx="7293384" cy="173377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A7CFF83F-F80E-36EE-027F-228952BCAE93}"/>
              </a:ext>
            </a:extLst>
          </p:cNvPr>
          <p:cNvGrpSpPr/>
          <p:nvPr/>
        </p:nvGrpSpPr>
        <p:grpSpPr>
          <a:xfrm>
            <a:off x="1465697" y="2456744"/>
            <a:ext cx="8798351" cy="461665"/>
            <a:chOff x="1465697" y="3018093"/>
            <a:chExt cx="8798351" cy="4616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B588AB-AF92-CDCB-5643-7A2C10B7B029}"/>
                </a:ext>
              </a:extLst>
            </p:cNvPr>
            <p:cNvSpPr txBox="1"/>
            <p:nvPr/>
          </p:nvSpPr>
          <p:spPr>
            <a:xfrm>
              <a:off x="5190066" y="3018093"/>
              <a:ext cx="21736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356ADE-A76A-9ABA-17B7-97C931C6CC11}"/>
                </a:ext>
              </a:extLst>
            </p:cNvPr>
            <p:cNvSpPr txBox="1"/>
            <p:nvPr/>
          </p:nvSpPr>
          <p:spPr>
            <a:xfrm>
              <a:off x="7975600" y="3018093"/>
              <a:ext cx="228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Output map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05AC19A-7AFC-0AE4-8BE7-B349ADEF8762}"/>
                </a:ext>
              </a:extLst>
            </p:cNvPr>
            <p:cNvSpPr txBox="1"/>
            <p:nvPr/>
          </p:nvSpPr>
          <p:spPr>
            <a:xfrm>
              <a:off x="1465697" y="3018093"/>
              <a:ext cx="34596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A2E0B2F4-A2C5-7897-F841-17431FBC4483}"/>
              </a:ext>
            </a:extLst>
          </p:cNvPr>
          <p:cNvSpPr/>
          <p:nvPr/>
        </p:nvSpPr>
        <p:spPr>
          <a:xfrm>
            <a:off x="11274457" y="103695"/>
            <a:ext cx="796565" cy="407661"/>
          </a:xfrm>
          <a:prstGeom prst="rect">
            <a:avLst/>
          </a:prstGeom>
          <a:solidFill>
            <a:srgbClr val="FF0000">
              <a:alpha val="50000"/>
            </a:srgb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FF00"/>
                </a:solidFill>
              </a:rPr>
              <a:t>1980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B50D4C7-BB31-387A-832B-8F96A458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4D60836-FE63-E096-1F92-C32E56D79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Optimal convolution algorithm depends on convolution layer dimensions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178238"/>
            <a:ext cx="10515600" cy="1142999"/>
          </a:xfrm>
        </p:spPr>
        <p:txBody>
          <a:bodyPr>
            <a:normAutofit/>
          </a:bodyPr>
          <a:lstStyle/>
          <a:p>
            <a:r>
              <a:rPr lang="en-GB" sz="2400" dirty="0" err="1"/>
              <a:t>GoogLeNet</a:t>
            </a:r>
            <a:r>
              <a:rPr lang="en-GB" sz="2400" dirty="0"/>
              <a:t> – batch size 1</a:t>
            </a:r>
          </a:p>
          <a:p>
            <a:r>
              <a:rPr lang="en-GB" sz="2400" dirty="0"/>
              <a:t>Source: Nvidia</a:t>
            </a:r>
          </a:p>
        </p:txBody>
      </p:sp>
      <p:pic>
        <p:nvPicPr>
          <p:cNvPr id="4" name="Picture 3" descr="41.png"/>
          <p:cNvPicPr>
            <a:picLocks noChangeAspect="1"/>
          </p:cNvPicPr>
          <p:nvPr/>
        </p:nvPicPr>
        <p:blipFill rotWithShape="1">
          <a:blip r:embed="rId2"/>
          <a:srcRect l="1414" t="10173" r="2933" b="63117"/>
          <a:stretch/>
        </p:blipFill>
        <p:spPr>
          <a:xfrm>
            <a:off x="0" y="1976552"/>
            <a:ext cx="12192000" cy="192431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350B6B-87DF-C718-86F7-1CB4469A1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B36EE-A3BA-35B6-253C-B0C172DD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Winograd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Winograd is an optimized computation for convolutions</a:t>
            </a:r>
          </a:p>
          <a:p>
            <a:r>
              <a:rPr lang="en-GB" sz="2400" dirty="0"/>
              <a:t>It can significantly reduce multiplies</a:t>
            </a:r>
          </a:p>
          <a:p>
            <a:pPr lvl="1"/>
            <a:r>
              <a:rPr lang="en-GB" sz="2400" dirty="0"/>
              <a:t>For example, for 3x3 filter by 2.25X</a:t>
            </a:r>
          </a:p>
          <a:p>
            <a:r>
              <a:rPr lang="en-GB" sz="2400" dirty="0"/>
              <a:t>But, each filter size and output size is a different computation</a:t>
            </a:r>
          </a:p>
          <a:p>
            <a:endParaRPr lang="en-GB" sz="2400" dirty="0"/>
          </a:p>
          <a:p>
            <a:r>
              <a:rPr lang="en-GB" sz="2400" dirty="0"/>
              <a:t>Paper here: </a:t>
            </a:r>
            <a:r>
              <a:rPr lang="en-GB" sz="2400" dirty="0">
                <a:hlinkClick r:id="rId2"/>
              </a:rPr>
              <a:t>Fast Algorithms for Convolutional Neural Networks.pdf</a:t>
            </a:r>
            <a:endParaRPr lang="en-GB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6F6013-ED10-E386-0D22-BA87663D7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9B545C-2A35-738E-7CB0-316A646E3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Winograd as a Transform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DC069DA-D34A-6077-BD46-E91647B69591}"/>
              </a:ext>
            </a:extLst>
          </p:cNvPr>
          <p:cNvGrpSpPr/>
          <p:nvPr/>
        </p:nvGrpSpPr>
        <p:grpSpPr>
          <a:xfrm>
            <a:off x="59643" y="2352807"/>
            <a:ext cx="5426762" cy="3729934"/>
            <a:chOff x="380149" y="2352807"/>
            <a:chExt cx="5426762" cy="3729934"/>
          </a:xfrm>
        </p:grpSpPr>
        <p:pic>
          <p:nvPicPr>
            <p:cNvPr id="4" name="Picture 3" descr="43.png"/>
            <p:cNvPicPr>
              <a:picLocks noChangeAspect="1"/>
            </p:cNvPicPr>
            <p:nvPr/>
          </p:nvPicPr>
          <p:blipFill rotWithShape="1">
            <a:blip r:embed="rId2"/>
            <a:srcRect l="6846" t="2176" r="52649" b="27751"/>
            <a:stretch/>
          </p:blipFill>
          <p:spPr>
            <a:xfrm>
              <a:off x="2635514" y="2352807"/>
              <a:ext cx="3171397" cy="3657599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59BBC0-4F88-08AD-9CC4-BC806A94D1C8}"/>
                </a:ext>
              </a:extLst>
            </p:cNvPr>
            <p:cNvSpPr txBox="1"/>
            <p:nvPr/>
          </p:nvSpPr>
          <p:spPr>
            <a:xfrm>
              <a:off x="380149" y="5621076"/>
              <a:ext cx="18828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Input map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1225EE-CF61-7410-5057-859864F5CBF2}"/>
                </a:ext>
              </a:extLst>
            </p:cNvPr>
            <p:cNvSpPr txBox="1"/>
            <p:nvPr/>
          </p:nvSpPr>
          <p:spPr>
            <a:xfrm>
              <a:off x="1037586" y="5207486"/>
              <a:ext cx="11251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dirty="0">
                  <a:solidFill>
                    <a:schemeClr val="accent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Filter</a:t>
              </a:r>
              <a:endParaRPr lang="en-GB" sz="2400" dirty="0">
                <a:solidFill>
                  <a:schemeClr val="accent4"/>
                </a:solidFill>
              </a:endParaRP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A85987D0-0668-F926-11BE-3D7083F61E7D}"/>
                </a:ext>
              </a:extLst>
            </p:cNvPr>
            <p:cNvCxnSpPr>
              <a:cxnSpLocks/>
            </p:cNvCxnSpPr>
            <p:nvPr/>
          </p:nvCxnSpPr>
          <p:spPr>
            <a:xfrm>
              <a:off x="2087514" y="5852649"/>
              <a:ext cx="494817" cy="0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5BDCBC92-3CE3-677B-7A21-3910F3A62012}"/>
                </a:ext>
              </a:extLst>
            </p:cNvPr>
            <p:cNvCxnSpPr>
              <a:cxnSpLocks/>
            </p:cNvCxnSpPr>
            <p:nvPr/>
          </p:nvCxnSpPr>
          <p:spPr>
            <a:xfrm>
              <a:off x="2087514" y="5437782"/>
              <a:ext cx="494817" cy="0"/>
            </a:xfrm>
            <a:prstGeom prst="straightConnector1">
              <a:avLst/>
            </a:prstGeom>
            <a:ln w="762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08BA710-8E3C-2B55-2312-24565BEBAFBB}"/>
              </a:ext>
            </a:extLst>
          </p:cNvPr>
          <p:cNvSpPr txBox="1"/>
          <p:nvPr/>
        </p:nvSpPr>
        <p:spPr>
          <a:xfrm>
            <a:off x="5904139" y="1365317"/>
            <a:ext cx="2972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/>
                </a:solidFill>
              </a:rPr>
              <a:t>Transformed filter </a:t>
            </a:r>
            <a:r>
              <a:rPr lang="en-GB" sz="2400" dirty="0" err="1">
                <a:solidFill>
                  <a:schemeClr val="accent4"/>
                </a:solidFill>
              </a:rPr>
              <a:t>GgG</a:t>
            </a:r>
            <a:r>
              <a:rPr lang="en-GB" sz="2400" baseline="30000" dirty="0" err="1">
                <a:solidFill>
                  <a:schemeClr val="accent4"/>
                </a:solidFill>
              </a:rPr>
              <a:t>T</a:t>
            </a:r>
            <a:r>
              <a:rPr lang="en-GB" sz="2400" dirty="0">
                <a:solidFill>
                  <a:schemeClr val="accent4"/>
                </a:solidFill>
              </a:rPr>
              <a:t> can be precomputed</a:t>
            </a:r>
          </a:p>
        </p:txBody>
      </p:sp>
      <p:pic>
        <p:nvPicPr>
          <p:cNvPr id="7" name="Picture 6" descr="43.png">
            <a:extLst>
              <a:ext uri="{FF2B5EF4-FFF2-40B4-BE49-F238E27FC236}">
                <a16:creationId xmlns:a16="http://schemas.microsoft.com/office/drawing/2014/main" id="{78A07A6B-0427-2065-C65C-E1E27B347F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662" t="20506" r="1" b="69200"/>
          <a:stretch/>
        </p:blipFill>
        <p:spPr>
          <a:xfrm>
            <a:off x="6260968" y="3410081"/>
            <a:ext cx="4881309" cy="77299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BBF5598-D6C1-F368-AA67-B544EE85A7D9}"/>
              </a:ext>
            </a:extLst>
          </p:cNvPr>
          <p:cNvSpPr/>
          <p:nvPr/>
        </p:nvSpPr>
        <p:spPr>
          <a:xfrm>
            <a:off x="7871381" y="3410081"/>
            <a:ext cx="1861794" cy="1130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F5399D2-E750-D0FF-05DE-6ACF157A0752}"/>
              </a:ext>
            </a:extLst>
          </p:cNvPr>
          <p:cNvSpPr/>
          <p:nvPr/>
        </p:nvSpPr>
        <p:spPr>
          <a:xfrm>
            <a:off x="7749171" y="4011628"/>
            <a:ext cx="1984004" cy="1714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68DD8-B7E8-0A4B-1A0A-0758515C29E8}"/>
              </a:ext>
            </a:extLst>
          </p:cNvPr>
          <p:cNvSpPr/>
          <p:nvPr/>
        </p:nvSpPr>
        <p:spPr>
          <a:xfrm>
            <a:off x="6950373" y="4010155"/>
            <a:ext cx="440241" cy="1714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2A708F-3502-EB74-7F7E-D4B6D658441D}"/>
              </a:ext>
            </a:extLst>
          </p:cNvPr>
          <p:cNvSpPr/>
          <p:nvPr/>
        </p:nvSpPr>
        <p:spPr>
          <a:xfrm>
            <a:off x="10149503" y="4011628"/>
            <a:ext cx="440241" cy="17145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7B38BD-5185-5879-E9F0-09C17D98830C}"/>
              </a:ext>
            </a:extLst>
          </p:cNvPr>
          <p:cNvSpPr txBox="1"/>
          <p:nvPr/>
        </p:nvSpPr>
        <p:spPr>
          <a:xfrm>
            <a:off x="9294823" y="1700234"/>
            <a:ext cx="2033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/>
                </a:solidFill>
              </a:rPr>
              <a:t>Transform Input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40792B8-1A7A-0EA6-EA16-8DFDBE1F5099}"/>
              </a:ext>
            </a:extLst>
          </p:cNvPr>
          <p:cNvCxnSpPr>
            <a:cxnSpLocks/>
          </p:cNvCxnSpPr>
          <p:nvPr/>
        </p:nvCxnSpPr>
        <p:spPr>
          <a:xfrm flipH="1">
            <a:off x="9546187" y="2473716"/>
            <a:ext cx="617456" cy="895646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40BFB71-32D3-9C0A-910F-C375761049FD}"/>
              </a:ext>
            </a:extLst>
          </p:cNvPr>
          <p:cNvCxnSpPr>
            <a:cxnSpLocks/>
          </p:cNvCxnSpPr>
          <p:nvPr/>
        </p:nvCxnSpPr>
        <p:spPr>
          <a:xfrm flipV="1">
            <a:off x="8802278" y="4245826"/>
            <a:ext cx="0" cy="543905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2F0E35D-4D6E-37F3-B866-A1600F73002C}"/>
              </a:ext>
            </a:extLst>
          </p:cNvPr>
          <p:cNvSpPr txBox="1"/>
          <p:nvPr/>
        </p:nvSpPr>
        <p:spPr>
          <a:xfrm>
            <a:off x="7785732" y="4791987"/>
            <a:ext cx="2033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/>
                </a:solidFill>
              </a:rPr>
              <a:t>Element-wise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09EB3CB-3B35-6A4B-5EB5-C08EFC3E1AC1}"/>
              </a:ext>
            </a:extLst>
          </p:cNvPr>
          <p:cNvCxnSpPr>
            <a:cxnSpLocks/>
          </p:cNvCxnSpPr>
          <p:nvPr/>
        </p:nvCxnSpPr>
        <p:spPr>
          <a:xfrm>
            <a:off x="7390614" y="2533354"/>
            <a:ext cx="617456" cy="895646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5DE3B7-924D-A154-C417-AF205B7B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24A6CBB-F5C4-BECD-2683-2931AAC38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8C9E17-074F-5504-8D39-F3173A731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F416D0-00C9-DE88-55EF-4F8B572E4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It's all about data-structure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6F570-D6D8-C9BE-9F93-8BDED476E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It's all about data-structure</a:t>
            </a:r>
          </a:p>
          <a:p>
            <a:pPr lvl="1"/>
            <a:r>
              <a:rPr lang="en-GB" sz="2000" dirty="0"/>
              <a:t>It's all about data-structure</a:t>
            </a:r>
          </a:p>
          <a:p>
            <a:pPr lvl="2"/>
            <a:r>
              <a:rPr lang="en-GB" sz="1600" dirty="0"/>
              <a:t>It's all about data-structure</a:t>
            </a:r>
          </a:p>
          <a:p>
            <a:endParaRPr lang="en-GB" sz="2400" dirty="0"/>
          </a:p>
          <a:p>
            <a:r>
              <a:rPr lang="en-GB" sz="2400" dirty="0"/>
              <a:t>If you want to be fast</a:t>
            </a:r>
          </a:p>
          <a:p>
            <a:pPr lvl="1"/>
            <a:r>
              <a:rPr lang="en-GB" sz="2000" dirty="0"/>
              <a:t>It's all about data-structure</a:t>
            </a:r>
          </a:p>
          <a:p>
            <a:endParaRPr lang="en-GB" sz="2400" dirty="0"/>
          </a:p>
          <a:p>
            <a:r>
              <a:rPr lang="en-GB" sz="2400" dirty="0"/>
              <a:t>If you want to be energy </a:t>
            </a:r>
            <a:br>
              <a:rPr lang="en-GB" sz="2400" dirty="0"/>
            </a:br>
            <a:r>
              <a:rPr lang="en-GB" sz="2400" dirty="0"/>
              <a:t>efficient</a:t>
            </a:r>
          </a:p>
          <a:p>
            <a:pPr lvl="1"/>
            <a:r>
              <a:rPr lang="en-GB" sz="2000" dirty="0"/>
              <a:t>It's all about data-structure</a:t>
            </a:r>
          </a:p>
          <a:p>
            <a:endParaRPr lang="en-GB" sz="2400" dirty="0"/>
          </a:p>
        </p:txBody>
      </p:sp>
      <p:pic>
        <p:nvPicPr>
          <p:cNvPr id="2050" name="Picture 2" descr="Comparison of the energy consumption to transfer a single 64-bit... |  Download Scientific Diagram">
            <a:extLst>
              <a:ext uri="{FF2B5EF4-FFF2-40B4-BE49-F238E27FC236}">
                <a16:creationId xmlns:a16="http://schemas.microsoft.com/office/drawing/2014/main" id="{E20EDBD8-060E-30C1-FD7A-3D7135F9BE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11501" r="44049"/>
          <a:stretch/>
        </p:blipFill>
        <p:spPr bwMode="auto">
          <a:xfrm>
            <a:off x="4487158" y="2099027"/>
            <a:ext cx="7704841" cy="475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25802A4-EC1C-B943-4442-E5A8FD44E407}"/>
              </a:ext>
            </a:extLst>
          </p:cNvPr>
          <p:cNvCxnSpPr>
            <a:cxnSpLocks/>
          </p:cNvCxnSpPr>
          <p:nvPr/>
        </p:nvCxnSpPr>
        <p:spPr>
          <a:xfrm flipV="1">
            <a:off x="6272846" y="3231521"/>
            <a:ext cx="0" cy="1144439"/>
          </a:xfrm>
          <a:prstGeom prst="straightConnector1">
            <a:avLst/>
          </a:prstGeom>
          <a:ln w="38100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9478117-0CB5-B7CC-9C6A-5805BBF3CC99}"/>
              </a:ext>
            </a:extLst>
          </p:cNvPr>
          <p:cNvSpPr txBox="1"/>
          <p:nvPr/>
        </p:nvSpPr>
        <p:spPr>
          <a:xfrm rot="16200000">
            <a:off x="2615674" y="4355448"/>
            <a:ext cx="4143081" cy="40011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</a:rPr>
              <a:t>Energy to transfer 64 bits (</a:t>
            </a:r>
            <a:r>
              <a:rPr lang="en-GB" sz="2000" dirty="0" err="1">
                <a:solidFill>
                  <a:schemeClr val="bg1"/>
                </a:solidFill>
              </a:rPr>
              <a:t>pJ</a:t>
            </a:r>
            <a:r>
              <a:rPr lang="en-GB" sz="20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B11B1E-DEEA-C0E3-0EEF-790412CD78B5}"/>
              </a:ext>
            </a:extLst>
          </p:cNvPr>
          <p:cNvSpPr txBox="1"/>
          <p:nvPr/>
        </p:nvSpPr>
        <p:spPr>
          <a:xfrm>
            <a:off x="6272846" y="3480574"/>
            <a:ext cx="1963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Best-case scenario</a:t>
            </a:r>
          </a:p>
          <a:p>
            <a:r>
              <a:rPr lang="en-GB" dirty="0">
                <a:solidFill>
                  <a:schemeClr val="bg1"/>
                </a:solidFill>
              </a:rPr>
              <a:t>50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ECA974-38C2-DA68-132C-D1C9A3D2F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349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044DE-7CB6-A544-7DA0-5F13AD7C4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if we are going to talk about transforms…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457948-3D85-AE7E-494D-050CC2645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The most famous transformation of the 20</a:t>
            </a:r>
            <a:r>
              <a:rPr lang="en-GB" sz="2400" baseline="30000" dirty="0"/>
              <a:t>th</a:t>
            </a:r>
            <a:r>
              <a:rPr lang="en-GB" sz="2400" dirty="0"/>
              <a:t> and 21</a:t>
            </a:r>
            <a:r>
              <a:rPr lang="en-GB" sz="2400" baseline="30000" dirty="0"/>
              <a:t>st</a:t>
            </a:r>
            <a:r>
              <a:rPr lang="en-GB" sz="2400" dirty="0"/>
              <a:t> centuries</a:t>
            </a:r>
          </a:p>
          <a:p>
            <a:r>
              <a:rPr lang="en-GB" sz="2400" dirty="0"/>
              <a:t>The Fast Fourier Transform/Discrete Fourier Transform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9025C-8B38-1683-ED3B-EA34BEB84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2A9E23-E177-9F89-6D8C-2422C4AB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216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45CC1B-4B2C-EEEE-1ACF-4FC954286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Fast Fourier Transform (FFT)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E604D4-78DE-385D-6300-EBEC86E8AA38}"/>
              </a:ext>
            </a:extLst>
          </p:cNvPr>
          <p:cNvSpPr txBox="1"/>
          <p:nvPr/>
        </p:nvSpPr>
        <p:spPr>
          <a:xfrm>
            <a:off x="4343592" y="1492242"/>
            <a:ext cx="2173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Input map</a:t>
            </a: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76099B-853F-A2B0-17E2-73FCD773303F}"/>
              </a:ext>
            </a:extLst>
          </p:cNvPr>
          <p:cNvSpPr txBox="1"/>
          <p:nvPr/>
        </p:nvSpPr>
        <p:spPr>
          <a:xfrm>
            <a:off x="7682911" y="1492242"/>
            <a:ext cx="2288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map</a:t>
            </a:r>
            <a:endParaRPr lang="en-GB" sz="2400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12CF95-9DAE-2C49-9A40-DB1B588B4A9E}"/>
              </a:ext>
            </a:extLst>
          </p:cNvPr>
          <p:cNvSpPr txBox="1"/>
          <p:nvPr/>
        </p:nvSpPr>
        <p:spPr>
          <a:xfrm>
            <a:off x="709375" y="1492242"/>
            <a:ext cx="345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Filter</a:t>
            </a:r>
            <a:endParaRPr lang="en-GB" sz="2400" dirty="0">
              <a:solidFill>
                <a:schemeClr val="accent4"/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4AB9DD-9CCD-FCBE-D252-2B9782A32022}"/>
              </a:ext>
            </a:extLst>
          </p:cNvPr>
          <p:cNvGrpSpPr/>
          <p:nvPr/>
        </p:nvGrpSpPr>
        <p:grpSpPr>
          <a:xfrm>
            <a:off x="1654977" y="1889046"/>
            <a:ext cx="7963472" cy="4730960"/>
            <a:chOff x="1654977" y="1889046"/>
            <a:chExt cx="7963472" cy="4730960"/>
          </a:xfrm>
        </p:grpSpPr>
        <p:pic>
          <p:nvPicPr>
            <p:cNvPr id="4" name="Picture 3" descr="44.png"/>
            <p:cNvPicPr>
              <a:picLocks noChangeAspect="1"/>
            </p:cNvPicPr>
            <p:nvPr/>
          </p:nvPicPr>
          <p:blipFill rotWithShape="1">
            <a:blip r:embed="rId2"/>
            <a:srcRect l="3136" t="9504" r="14058"/>
            <a:stretch/>
          </p:blipFill>
          <p:spPr>
            <a:xfrm>
              <a:off x="1654977" y="1889046"/>
              <a:ext cx="7963472" cy="473096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44B46A7-3CE7-C0AC-0E98-5D7E67423750}"/>
                </a:ext>
              </a:extLst>
            </p:cNvPr>
            <p:cNvSpPr/>
            <p:nvPr/>
          </p:nvSpPr>
          <p:spPr>
            <a:xfrm>
              <a:off x="1654978" y="1892352"/>
              <a:ext cx="2290722" cy="51264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6096AD-FA84-D778-8AE2-0D68BD8ABC2A}"/>
                </a:ext>
              </a:extLst>
            </p:cNvPr>
            <p:cNvSpPr/>
            <p:nvPr/>
          </p:nvSpPr>
          <p:spPr>
            <a:xfrm>
              <a:off x="7842315" y="2006600"/>
              <a:ext cx="1678452" cy="25823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DB7B19-6038-F5E3-D572-4436464E8635}"/>
                </a:ext>
              </a:extLst>
            </p:cNvPr>
            <p:cNvSpPr/>
            <p:nvPr/>
          </p:nvSpPr>
          <p:spPr>
            <a:xfrm>
              <a:off x="8246302" y="2310790"/>
              <a:ext cx="186498" cy="178410"/>
            </a:xfrm>
            <a:prstGeom prst="rect">
              <a:avLst/>
            </a:prstGeom>
            <a:solidFill>
              <a:srgbClr val="F130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50C44EC-B246-2CD5-DFC3-2E15DD0B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FFT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Convert filter and input to frequency domain to make convolution a simple multiply then convert back to space domain.</a:t>
            </a:r>
          </a:p>
          <a:p>
            <a:r>
              <a:rPr lang="en-GB" sz="2400" dirty="0"/>
              <a:t>Convert direct convolution O(N</a:t>
            </a:r>
            <a:r>
              <a:rPr lang="en-GB" sz="2400" baseline="-25000" dirty="0"/>
              <a:t>o</a:t>
            </a:r>
            <a:r>
              <a:rPr lang="en-GB" sz="2400" baseline="30000" dirty="0"/>
              <a:t>2</a:t>
            </a:r>
            <a:r>
              <a:rPr lang="en-GB" sz="2400" dirty="0"/>
              <a:t>N</a:t>
            </a:r>
            <a:r>
              <a:rPr lang="en-GB" sz="2400" baseline="-25000" dirty="0"/>
              <a:t>f</a:t>
            </a:r>
            <a:r>
              <a:rPr lang="en-GB" sz="2400" baseline="30000" dirty="0"/>
              <a:t>2</a:t>
            </a:r>
            <a:r>
              <a:rPr lang="en-GB" sz="2400" dirty="0"/>
              <a:t>) computation to O(N</a:t>
            </a:r>
            <a:r>
              <a:rPr lang="en-GB" sz="2400" baseline="-25000" dirty="0"/>
              <a:t>o</a:t>
            </a:r>
            <a:r>
              <a:rPr lang="en-GB" sz="2400" baseline="30000" dirty="0"/>
              <a:t>2</a:t>
            </a:r>
            <a:r>
              <a:rPr lang="en-GB" sz="2400" dirty="0"/>
              <a:t>log</a:t>
            </a:r>
            <a:r>
              <a:rPr lang="en-GB" sz="2400" baseline="-25000" dirty="0"/>
              <a:t>2</a:t>
            </a:r>
            <a:r>
              <a:rPr lang="en-GB" sz="2400" dirty="0"/>
              <a:t>N</a:t>
            </a:r>
            <a:r>
              <a:rPr lang="en-GB" sz="2400" baseline="-25000" dirty="0"/>
              <a:t>o</a:t>
            </a:r>
            <a:r>
              <a:rPr lang="en-GB" sz="2400" dirty="0"/>
              <a:t>)</a:t>
            </a:r>
          </a:p>
          <a:p>
            <a:r>
              <a:rPr lang="en-GB" sz="2400" dirty="0"/>
              <a:t>The computational benefit of FFT increases with increasing size of filter</a:t>
            </a:r>
          </a:p>
          <a:p>
            <a:pPr lvl="1"/>
            <a:r>
              <a:rPr lang="en-GB" sz="2100" dirty="0"/>
              <a:t>Or decreases with decreasing size of filter</a:t>
            </a:r>
          </a:p>
          <a:p>
            <a:endParaRPr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3AD83-0F0C-43D7-B9FB-9EBCA47F6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411A09-6045-76D3-5F70-57FEBEF2B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 nothing comes for free…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Input and Filter matrices are ‘0-completed’</a:t>
            </a:r>
          </a:p>
          <a:p>
            <a:pPr lvl="1"/>
            <a:r>
              <a:rPr lang="en-GB" sz="2400" dirty="0"/>
              <a:t>i.e. expanded to size (E+R-1) 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×</a:t>
            </a:r>
            <a:r>
              <a:rPr lang="en-GB" sz="2400" dirty="0"/>
              <a:t> (F+S-1)</a:t>
            </a:r>
          </a:p>
          <a:p>
            <a:r>
              <a:rPr lang="en-GB" sz="2400" dirty="0"/>
              <a:t>Frequency domain matrices are same dimensions as input, but complex</a:t>
            </a:r>
          </a:p>
          <a:p>
            <a:r>
              <a:rPr lang="en-GB" sz="2400" dirty="0"/>
              <a:t>FFT often reduces computation, but requires much more memory space and bandwidth</a:t>
            </a:r>
            <a:endParaRPr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2D8F9F-32EE-0DF8-EBE2-07081B72E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579D9E-0098-B62E-4195-0CE2317A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/>
              <a:t>Optimization opportunities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FFT of real matrix is symmetric allowing one to save ½ the computes</a:t>
            </a:r>
          </a:p>
          <a:p>
            <a:r>
              <a:rPr lang="en-GB" sz="2400" dirty="0"/>
              <a:t>Filters can be pre-computed and stored, but convolutional filter in frequency domain is much larger than in space domain</a:t>
            </a:r>
          </a:p>
          <a:p>
            <a:r>
              <a:rPr lang="en-GB" sz="2400" dirty="0"/>
              <a:t>Can reuse frequency domain version of input for creating different output channels to avoid FFT re-computations</a:t>
            </a:r>
          </a:p>
          <a:p>
            <a:r>
              <a:rPr lang="en-GB" sz="2400" dirty="0"/>
              <a:t>Can accumulate across channels before performing inverse transform to reduce number of IFFT</a:t>
            </a:r>
            <a:endParaRPr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75136-D618-D3BB-21D9-BD54454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6DEC7-B5CA-67CE-CA47-EEF3A7042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23DD27B-B5BF-E99C-2937-904919BE9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err="1"/>
              <a:t>cuDNN</a:t>
            </a:r>
            <a:r>
              <a:rPr dirty="0"/>
              <a:t>: Speed up with </a:t>
            </a:r>
            <a:r>
              <a:rPr lang="en-GB" dirty="0"/>
              <a:t>Formalised </a:t>
            </a:r>
            <a:r>
              <a:rPr dirty="0"/>
              <a:t>Transforms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 err="1"/>
              <a:t>AlexNet</a:t>
            </a:r>
            <a:r>
              <a:rPr lang="en-GB" sz="2400" dirty="0"/>
              <a:t> training </a:t>
            </a:r>
            <a:br>
              <a:rPr lang="en-GB" sz="2400" dirty="0"/>
            </a:br>
            <a:r>
              <a:rPr lang="en-GB" sz="2400" dirty="0"/>
              <a:t>throughput</a:t>
            </a:r>
          </a:p>
          <a:p>
            <a:r>
              <a:rPr lang="en-GB" sz="2400" dirty="0"/>
              <a:t>Source: Nvidia</a:t>
            </a:r>
          </a:p>
          <a:p>
            <a:endParaRPr sz="2400" dirty="0"/>
          </a:p>
        </p:txBody>
      </p:sp>
      <p:pic>
        <p:nvPicPr>
          <p:cNvPr id="4" name="Picture 3" descr="48.png"/>
          <p:cNvPicPr>
            <a:picLocks noChangeAspect="1"/>
          </p:cNvPicPr>
          <p:nvPr/>
        </p:nvPicPr>
        <p:blipFill rotWithShape="1">
          <a:blip r:embed="rId3"/>
          <a:srcRect l="3091" t="8727" b="25141"/>
          <a:stretch/>
        </p:blipFill>
        <p:spPr>
          <a:xfrm>
            <a:off x="3299201" y="1507067"/>
            <a:ext cx="8892800" cy="5427235"/>
          </a:xfrm>
          <a:prstGeom prst="rect">
            <a:avLst/>
          </a:prstGeom>
        </p:spPr>
      </p:pic>
      <p:sp>
        <p:nvSpPr>
          <p:cNvPr id="7" name="Arrow: Circular 6">
            <a:extLst>
              <a:ext uri="{FF2B5EF4-FFF2-40B4-BE49-F238E27FC236}">
                <a16:creationId xmlns:a16="http://schemas.microsoft.com/office/drawing/2014/main" id="{533A4AE0-E2E2-4C48-4FE1-F4B21AFCC3ED}"/>
              </a:ext>
            </a:extLst>
          </p:cNvPr>
          <p:cNvSpPr/>
          <p:nvPr/>
        </p:nvSpPr>
        <p:spPr>
          <a:xfrm flipV="1">
            <a:off x="-457200" y="-3810000"/>
            <a:ext cx="11186271" cy="10045147"/>
          </a:xfrm>
          <a:prstGeom prst="circularArrow">
            <a:avLst>
              <a:gd name="adj1" fmla="val 3671"/>
              <a:gd name="adj2" fmla="val 777832"/>
              <a:gd name="adj3" fmla="val 20190196"/>
              <a:gd name="adj4" fmla="val 16182556"/>
              <a:gd name="adj5" fmla="val 6898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FC67A-5DBC-B5D5-1D8B-3C496BA1763B}"/>
              </a:ext>
            </a:extLst>
          </p:cNvPr>
          <p:cNvSpPr txBox="1"/>
          <p:nvPr/>
        </p:nvSpPr>
        <p:spPr>
          <a:xfrm>
            <a:off x="4697496" y="3836141"/>
            <a:ext cx="375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60× speed-up in 3 years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E9D0B5-7BE5-7427-66C9-A0FE2D1C5BE1}"/>
              </a:ext>
            </a:extLst>
          </p:cNvPr>
          <p:cNvSpPr txBox="1"/>
          <p:nvPr/>
        </p:nvSpPr>
        <p:spPr>
          <a:xfrm>
            <a:off x="9183511" y="214486"/>
            <a:ext cx="30084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4"/>
                </a:solidFill>
              </a:rPr>
              <a:t>And recall, V100 is 4</a:t>
            </a:r>
            <a:r>
              <a:rPr lang="en-GB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1600" dirty="0">
                <a:solidFill>
                  <a:schemeClr val="accent4"/>
                </a:solidFill>
              </a:rPr>
              <a:t>9</a:t>
            </a:r>
            <a:r>
              <a:rPr lang="en-GB" sz="16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× faster than P100 for Matrix maths because of its Tensor core</a:t>
            </a:r>
            <a:endParaRPr lang="en-GB" sz="1600" dirty="0">
              <a:solidFill>
                <a:schemeClr val="accent4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1E6AAD0-6144-4030-3CCE-88DC721E2CA2}"/>
              </a:ext>
            </a:extLst>
          </p:cNvPr>
          <p:cNvCxnSpPr>
            <a:cxnSpLocks/>
          </p:cNvCxnSpPr>
          <p:nvPr/>
        </p:nvCxnSpPr>
        <p:spPr>
          <a:xfrm>
            <a:off x="10913534" y="1045483"/>
            <a:ext cx="0" cy="450292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4C649D6-D562-19EB-58A9-9CBF82AD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2E0359-D158-F749-5B31-B62FDA64E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Didn't have time to go into it today but I'll assert it again…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AB0FD9-1F79-A28F-695C-28C0F5FDFB8B}"/>
              </a:ext>
            </a:extLst>
          </p:cNvPr>
          <p:cNvSpPr txBox="1">
            <a:spLocks/>
          </p:cNvSpPr>
          <p:nvPr/>
        </p:nvSpPr>
        <p:spPr bwMode="auto">
          <a:xfrm>
            <a:off x="968062" y="2408818"/>
            <a:ext cx="10255876" cy="30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sz="2800" kern="0" dirty="0">
                <a:solidFill>
                  <a:srgbClr val="00B050"/>
                </a:solidFill>
              </a:rPr>
              <a:t>“The parallel approach to computing does require that </a:t>
            </a:r>
            <a:br>
              <a:rPr lang="en-GB" sz="2800" kern="0" dirty="0">
                <a:solidFill>
                  <a:srgbClr val="00B050"/>
                </a:solidFill>
              </a:rPr>
            </a:br>
            <a:r>
              <a:rPr lang="en-GB" sz="2800" kern="0" dirty="0">
                <a:solidFill>
                  <a:srgbClr val="FF0000"/>
                </a:solidFill>
              </a:rPr>
              <a:t>some original thinking be done about numerical analysis and data management in order to secure efficient use.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sz="2800" kern="0" dirty="0">
                <a:solidFill>
                  <a:srgbClr val="00B050"/>
                </a:solidFill>
              </a:rPr>
              <a:t>In an environment which has represented the absence of the need to think as the highest virtue, this is a decided disadvantage”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kern="0" dirty="0">
                <a:solidFill>
                  <a:srgbClr val="00B050"/>
                </a:solidFill>
              </a:rPr>
              <a:t>Daniel </a:t>
            </a:r>
            <a:r>
              <a:rPr lang="en-GB" kern="0" dirty="0" err="1">
                <a:solidFill>
                  <a:srgbClr val="00B050"/>
                </a:solidFill>
              </a:rPr>
              <a:t>Slotnick</a:t>
            </a:r>
            <a:r>
              <a:rPr lang="en-GB" kern="0" dirty="0">
                <a:solidFill>
                  <a:srgbClr val="00B050"/>
                </a:solidFill>
              </a:rPr>
              <a:t>, 1967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4C7726-B0C2-C72B-FA54-FCAF7FA4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It's all about data-structure:</a:t>
            </a:r>
            <a:br>
              <a:rPr lang="en-GB" dirty="0"/>
            </a:br>
            <a:r>
              <a:rPr lang="en-GB" dirty="0"/>
              <a:t>Even more important in parallel systems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2763B-36AC-312A-2D27-B72528BFB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1BFABE-A130-5882-53F9-B40CB7C5A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7060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CEAD6-4294-E40B-CDA9-FDDF5ECC9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178D42-5199-A1E4-E874-9CABD9CAA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400" dirty="0"/>
              <a:t>The last 75 years have seen many developments in optimisation of linear maths</a:t>
            </a:r>
          </a:p>
          <a:p>
            <a:pPr lvl="1"/>
            <a:r>
              <a:rPr lang="en-GB" sz="2100" dirty="0"/>
              <a:t>And it (mostly) comes down to data-structure</a:t>
            </a:r>
          </a:p>
          <a:p>
            <a:endParaRPr lang="en-GB" sz="2400" dirty="0"/>
          </a:p>
          <a:p>
            <a:r>
              <a:rPr lang="en-GB" sz="2400" dirty="0"/>
              <a:t>More recently the idea of formalized transforms have optimised the parallelization of linear maths on GPUs</a:t>
            </a:r>
          </a:p>
          <a:p>
            <a:r>
              <a:rPr lang="en-GB" sz="2400" dirty="0"/>
              <a:t>And the same tricks apply equally to other parallelised hardware</a:t>
            </a:r>
          </a:p>
          <a:p>
            <a:pPr lvl="1"/>
            <a:r>
              <a:rPr lang="en-GB" sz="2100" dirty="0"/>
              <a:t>But even more important</a:t>
            </a:r>
          </a:p>
          <a:p>
            <a:endParaRPr lang="en-GB" sz="2400" dirty="0"/>
          </a:p>
          <a:p>
            <a:r>
              <a:rPr lang="en-GB" sz="2400" dirty="0"/>
              <a:t>The introduction of dedicated tensor cores hasn't hurt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18A089-0ED4-2DE3-C04F-C66114A09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D970C7-BE59-2C4B-5279-754FFF132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5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AAB0FD9-1F79-A28F-695C-28C0F5FDFB8B}"/>
              </a:ext>
            </a:extLst>
          </p:cNvPr>
          <p:cNvSpPr txBox="1">
            <a:spLocks/>
          </p:cNvSpPr>
          <p:nvPr/>
        </p:nvSpPr>
        <p:spPr bwMode="auto">
          <a:xfrm>
            <a:off x="968062" y="1934679"/>
            <a:ext cx="10255876" cy="30098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l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sz="2800" kern="0" dirty="0">
                <a:solidFill>
                  <a:srgbClr val="00B050"/>
                </a:solidFill>
              </a:rPr>
              <a:t>“The parallel approach to computing does require that </a:t>
            </a:r>
            <a:br>
              <a:rPr lang="en-GB" sz="2800" kern="0" dirty="0">
                <a:solidFill>
                  <a:srgbClr val="00B050"/>
                </a:solidFill>
              </a:rPr>
            </a:br>
            <a:r>
              <a:rPr lang="en-GB" sz="2800" kern="0" dirty="0">
                <a:solidFill>
                  <a:srgbClr val="FF0000"/>
                </a:solidFill>
              </a:rPr>
              <a:t>some original thinking be done about numerical analysis and data management in order to secure efficient use</a:t>
            </a:r>
            <a:r>
              <a:rPr lang="en-GB" sz="2800" kern="0" dirty="0">
                <a:solidFill>
                  <a:srgbClr val="00B050"/>
                </a:solidFill>
              </a:rPr>
              <a:t>.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sz="2800" kern="0" dirty="0">
                <a:solidFill>
                  <a:srgbClr val="00B050"/>
                </a:solidFill>
              </a:rPr>
              <a:t>In an environment which has represented the absence of the need to think as the highest virtue, this is a decided disadvantage”</a:t>
            </a:r>
          </a:p>
          <a:p>
            <a:pPr marL="0" indent="0" algn="ctr">
              <a:spcBef>
                <a:spcPts val="1200"/>
              </a:spcBef>
              <a:buFont typeface="Wingdings" pitchFamily="2" charset="2"/>
              <a:buNone/>
            </a:pPr>
            <a:r>
              <a:rPr lang="en-GB" kern="0" dirty="0">
                <a:solidFill>
                  <a:srgbClr val="00B050"/>
                </a:solidFill>
              </a:rPr>
              <a:t>Daniel </a:t>
            </a:r>
            <a:r>
              <a:rPr lang="en-GB" kern="0" dirty="0" err="1">
                <a:solidFill>
                  <a:srgbClr val="00B050"/>
                </a:solidFill>
              </a:rPr>
              <a:t>Slotnick</a:t>
            </a:r>
            <a:r>
              <a:rPr lang="en-GB" kern="0" dirty="0">
                <a:solidFill>
                  <a:srgbClr val="00B050"/>
                </a:solidFill>
              </a:rPr>
              <a:t>, 1967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04C7726-B0C2-C72B-FA54-FCAF7FA49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It's all about data-structure:</a:t>
            </a:r>
            <a:br>
              <a:rPr lang="en-GB" dirty="0"/>
            </a:br>
            <a:r>
              <a:rPr lang="en-GB" dirty="0"/>
              <a:t>Even more important in parallel systems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F43D07-87F6-2A92-4225-A0EDA4C1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284B7F-CE19-E3A6-8260-0EE2E2EE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50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F11585-936A-DAD1-59EA-6E54D1A8C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1E5BE-12FD-FDDD-6A29-0CDDE1AD5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7"/>
            <a:ext cx="3801533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An aside on speed and energy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10B78-5872-2E96-9C5E-7B374618E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939862" cy="4351338"/>
          </a:xfrm>
        </p:spPr>
        <p:txBody>
          <a:bodyPr>
            <a:normAutofit/>
          </a:bodyPr>
          <a:lstStyle/>
          <a:p>
            <a:r>
              <a:rPr lang="en-GB" sz="2400" dirty="0"/>
              <a:t>Pick the right tool for the job</a:t>
            </a:r>
          </a:p>
          <a:p>
            <a:endParaRPr lang="en-GB" sz="2400" dirty="0"/>
          </a:p>
        </p:txBody>
      </p:sp>
      <p:pic>
        <p:nvPicPr>
          <p:cNvPr id="1026" name="Picture 2" descr="esults - Energy, time and memory usage (screenshot from research paper)">
            <a:extLst>
              <a:ext uri="{FF2B5EF4-FFF2-40B4-BE49-F238E27FC236}">
                <a16:creationId xmlns:a16="http://schemas.microsoft.com/office/drawing/2014/main" id="{5DD2BC65-1C73-40D1-2268-3711E36BD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8151" r="1027" b="2385"/>
          <a:stretch/>
        </p:blipFill>
        <p:spPr bwMode="auto">
          <a:xfrm>
            <a:off x="4726546" y="0"/>
            <a:ext cx="746545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44B76FA-A3E0-AC96-8387-492540D6EC95}"/>
              </a:ext>
            </a:extLst>
          </p:cNvPr>
          <p:cNvSpPr txBox="1"/>
          <p:nvPr/>
        </p:nvSpPr>
        <p:spPr>
          <a:xfrm>
            <a:off x="0" y="6264317"/>
            <a:ext cx="379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3"/>
              </a:rPr>
              <a:t>https://greenlab.di.uminho.pt/wp-content/</a:t>
            </a:r>
            <a:br>
              <a:rPr lang="en-GB" sz="1600" dirty="0">
                <a:hlinkClick r:id="rId3"/>
              </a:rPr>
            </a:br>
            <a:r>
              <a:rPr lang="en-GB" sz="1600" dirty="0">
                <a:hlinkClick r:id="rId3"/>
              </a:rPr>
              <a:t>uploads/2017/10/sleFinal.pdf</a:t>
            </a:r>
            <a:endParaRPr lang="en-GB" sz="16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6FCE-9702-6CFE-83F3-E61C44A3E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799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C03923-6068-4A24-A3F9-0B307E477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F8E784-84F9-A356-8D02-B317B9CAFED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37" t="9314" r="5088" b="-422"/>
          <a:stretch/>
        </p:blipFill>
        <p:spPr>
          <a:xfrm>
            <a:off x="2542567" y="2633730"/>
            <a:ext cx="9649433" cy="422427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81E5BE-12FD-FDDD-6A29-0CDDE1AD5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aside on speed and energy consumption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10B78-5872-2E96-9C5E-7B374618E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Pick the right tool for the job</a:t>
            </a:r>
          </a:p>
          <a:p>
            <a:pPr lvl="1"/>
            <a:r>
              <a:rPr lang="en-GB" sz="2100" dirty="0"/>
              <a:t>A real-life example of using Pareto fronts</a:t>
            </a:r>
          </a:p>
          <a:p>
            <a:endParaRPr lang="en-GB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4B76FA-A3E0-AC96-8387-492540D6EC95}"/>
              </a:ext>
            </a:extLst>
          </p:cNvPr>
          <p:cNvSpPr txBox="1"/>
          <p:nvPr/>
        </p:nvSpPr>
        <p:spPr>
          <a:xfrm>
            <a:off x="8400449" y="6273225"/>
            <a:ext cx="37915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hlinkClick r:id="rId3"/>
              </a:rPr>
              <a:t>https://greenlab.di.uminho.pt/wp-content/</a:t>
            </a:r>
            <a:br>
              <a:rPr lang="en-GB" sz="1600" dirty="0">
                <a:hlinkClick r:id="rId3"/>
              </a:rPr>
            </a:br>
            <a:r>
              <a:rPr lang="en-GB" sz="1600" dirty="0">
                <a:hlinkClick r:id="rId3"/>
              </a:rPr>
              <a:t>uploads/2017/10/sleFinal.pdf</a:t>
            </a:r>
            <a:endParaRPr lang="en-GB" sz="1600" dirty="0"/>
          </a:p>
        </p:txBody>
      </p: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E0671D21-F6B6-0CA5-BB28-B5E9213F6454}"/>
              </a:ext>
            </a:extLst>
          </p:cNvPr>
          <p:cNvSpPr/>
          <p:nvPr/>
        </p:nvSpPr>
        <p:spPr>
          <a:xfrm>
            <a:off x="1519707" y="3532024"/>
            <a:ext cx="650383" cy="2747963"/>
          </a:xfrm>
          <a:prstGeom prst="upDownArrow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F9350B-F542-8AE9-8FE2-95C18D03A1A0}"/>
              </a:ext>
            </a:extLst>
          </p:cNvPr>
          <p:cNvSpPr txBox="1"/>
          <p:nvPr/>
        </p:nvSpPr>
        <p:spPr>
          <a:xfrm>
            <a:off x="1300766" y="3008804"/>
            <a:ext cx="108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Best</a:t>
            </a:r>
            <a:endParaRPr lang="en-GB" sz="2800" dirty="0">
              <a:solidFill>
                <a:schemeClr val="accent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D62B43-98C6-427B-4FBF-79CB65E951CB}"/>
              </a:ext>
            </a:extLst>
          </p:cNvPr>
          <p:cNvSpPr txBox="1"/>
          <p:nvPr/>
        </p:nvSpPr>
        <p:spPr>
          <a:xfrm>
            <a:off x="1300766" y="6287269"/>
            <a:ext cx="1088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Worst</a:t>
            </a:r>
            <a:endParaRPr lang="en-GB" sz="2800" dirty="0">
              <a:solidFill>
                <a:schemeClr val="accent4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675067-45CA-527B-33BC-F7BF0AB7AC5A}"/>
              </a:ext>
            </a:extLst>
          </p:cNvPr>
          <p:cNvSpPr txBox="1"/>
          <p:nvPr/>
        </p:nvSpPr>
        <p:spPr>
          <a:xfrm>
            <a:off x="2781846" y="6604024"/>
            <a:ext cx="2636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Python doesn't even make the list</a:t>
            </a:r>
            <a:endParaRPr lang="en-GB" sz="1400" dirty="0">
              <a:solidFill>
                <a:schemeClr val="accent4"/>
              </a:solidFill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72A3425-01C1-8223-5C0B-7BA4377502A8}"/>
              </a:ext>
            </a:extLst>
          </p:cNvPr>
          <p:cNvCxnSpPr>
            <a:cxnSpLocks/>
          </p:cNvCxnSpPr>
          <p:nvPr/>
        </p:nvCxnSpPr>
        <p:spPr>
          <a:xfrm>
            <a:off x="5373918" y="6782879"/>
            <a:ext cx="332570" cy="0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0DE4C4C-9736-2A88-08E4-1FA500C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182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A191-075B-84BD-BB36-9D4AC8C56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0BF2D-1B8C-F64B-7B81-C63705674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Solving linear maths is a problem as old as computing itself</a:t>
            </a:r>
          </a:p>
          <a:p>
            <a:r>
              <a:rPr lang="en-GB" sz="2400" dirty="0"/>
              <a:t>Old computers were severely resource-limited and optimising the                   out of the algorithms was the only option</a:t>
            </a:r>
          </a:p>
          <a:p>
            <a:r>
              <a:rPr lang="en-GB" sz="2400" dirty="0"/>
              <a:t>In the 1990's and 2000's, computers ran fast enough that no-one really cared </a:t>
            </a:r>
          </a:p>
        </p:txBody>
      </p:sp>
      <p:pic>
        <p:nvPicPr>
          <p:cNvPr id="3074" name="Picture 2" descr="Why We Swear: Profanity Is Powerful | Time">
            <a:extLst>
              <a:ext uri="{FF2B5EF4-FFF2-40B4-BE49-F238E27FC236}">
                <a16:creationId xmlns:a16="http://schemas.microsoft.com/office/drawing/2014/main" id="{BAB5E31B-F38B-76C4-EA18-86A435DA36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706" l="6073" r="92308">
                        <a14:foregroundMark x1="50202" y1="6863" x2="50202" y2="6863"/>
                        <a14:foregroundMark x1="6073" y1="35784" x2="6073" y2="35784"/>
                        <a14:foregroundMark x1="92308" y1="37255" x2="92308" y2="37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219" y="2051363"/>
            <a:ext cx="1155456" cy="95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421CC-A32C-0CB9-BC1B-05C4CF5B0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Andrew W. Rose Imperial College London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7E7FB-A2D6-0E95-FE0B-1214CA337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07006"/>
      </p:ext>
    </p:extLst>
  </p:cSld>
  <p:clrMapOvr>
    <a:masterClrMapping/>
  </p:clrMapOvr>
</p:sld>
</file>

<file path=ppt/theme/theme1.xml><?xml version="1.0" encoding="utf-8"?>
<a:theme xmlns:a="http://schemas.openxmlformats.org/drawingml/2006/main" name="A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I" id="{2D500959-F906-4ADE-B76A-835ADBF43142}" vid="{17C4E865-5F5A-4600-98C9-908B472214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AI</Template>
  <TotalTime>3298</TotalTime>
  <Words>2360</Words>
  <Application>Microsoft Office PowerPoint</Application>
  <PresentationFormat>Widescreen</PresentationFormat>
  <Paragraphs>492</Paragraphs>
  <Slides>57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Calibri Light</vt:lpstr>
      <vt:lpstr>Wingdings</vt:lpstr>
      <vt:lpstr>AI</vt:lpstr>
      <vt:lpstr>What's going on under the hood of the ML/AI/Big Data revolution?</vt:lpstr>
      <vt:lpstr>It's all about data-structure</vt:lpstr>
      <vt:lpstr>It's all about data-structure</vt:lpstr>
      <vt:lpstr>It's all about data-structure</vt:lpstr>
      <vt:lpstr>It's all about data-structure</vt:lpstr>
      <vt:lpstr>It's all about data-structure: Even more important in parallel systems</vt:lpstr>
      <vt:lpstr>An aside on speed and energy consumption</vt:lpstr>
      <vt:lpstr>An aside on speed and energy consumption</vt:lpstr>
      <vt:lpstr>History</vt:lpstr>
      <vt:lpstr>History</vt:lpstr>
      <vt:lpstr>Fully-Connected (FC) Layer</vt:lpstr>
      <vt:lpstr>Fully-Connected (FC) Layer</vt:lpstr>
      <vt:lpstr>Flattened 2D Dot Product</vt:lpstr>
      <vt:lpstr>Fully-Connected (FC) Layer</vt:lpstr>
      <vt:lpstr>Fully-Connected (FC) Layer</vt:lpstr>
      <vt:lpstr>Fully-Connected (FC) Layer</vt:lpstr>
      <vt:lpstr>Fully-Connected (FC) Layer</vt:lpstr>
      <vt:lpstr>Flattened Fully-Connected Layer</vt:lpstr>
      <vt:lpstr>Flattened Fully-Connected Layer</vt:lpstr>
      <vt:lpstr>Flattened Fully-Connected Layer</vt:lpstr>
      <vt:lpstr>Fully-Connected (FC) Layer</vt:lpstr>
      <vt:lpstr>Tiled Fully-Connected (FC) Layer</vt:lpstr>
      <vt:lpstr>Tiled Fully-Connected (FC) Layer</vt:lpstr>
      <vt:lpstr>GEMM</vt:lpstr>
      <vt:lpstr>Newer GPUs included dedicated "Tensor Cores"</vt:lpstr>
      <vt:lpstr>TPU</vt:lpstr>
      <vt:lpstr>Convolution Layer</vt:lpstr>
      <vt:lpstr>Convolution Layer Implementation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Convolution Layer</vt:lpstr>
      <vt:lpstr>Generally</vt:lpstr>
      <vt:lpstr>Computational Transforms </vt:lpstr>
      <vt:lpstr>Computation Transformations</vt:lpstr>
      <vt:lpstr>Gauss’s Multiplication Algorithm</vt:lpstr>
      <vt:lpstr>Karatsuba's Algorithm</vt:lpstr>
      <vt:lpstr>Strassen</vt:lpstr>
      <vt:lpstr>Strassen</vt:lpstr>
      <vt:lpstr>Winograd 1D – F(2,3)</vt:lpstr>
      <vt:lpstr>Winograd 1D – F(2,3)</vt:lpstr>
      <vt:lpstr>Winograd 2D - F(2x2, 3x3)</vt:lpstr>
      <vt:lpstr>Optimal convolution algorithm depends on convolution layer dimensions</vt:lpstr>
      <vt:lpstr>Winograd Summary</vt:lpstr>
      <vt:lpstr>Winograd as a Transform</vt:lpstr>
      <vt:lpstr>And if we are going to talk about transforms…</vt:lpstr>
      <vt:lpstr>Fast Fourier Transform (FFT)</vt:lpstr>
      <vt:lpstr>FFT Overview</vt:lpstr>
      <vt:lpstr>But nothing comes for free…</vt:lpstr>
      <vt:lpstr>Optimization opportunities</vt:lpstr>
      <vt:lpstr>cuDNN: Speed up with Formalised Transforms</vt:lpstr>
      <vt:lpstr>It's all about data-structure: Even more important in parallel systems</vt:lpstr>
      <vt:lpstr>Conclusion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Kernel Computation</dc:title>
  <dc:subject/>
  <dc:creator/>
  <cp:keywords/>
  <dc:description>generated using python-pptx</dc:description>
  <cp:lastModifiedBy>Rose, Andrew W</cp:lastModifiedBy>
  <cp:revision>199</cp:revision>
  <dcterms:created xsi:type="dcterms:W3CDTF">2013-01-27T09:14:16Z</dcterms:created>
  <dcterms:modified xsi:type="dcterms:W3CDTF">2023-03-14T11:45:06Z</dcterms:modified>
  <cp:category/>
</cp:coreProperties>
</file>